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sldIdLst>
    <p:sldId id="370" r:id="rId4"/>
    <p:sldId id="317" r:id="rId5"/>
    <p:sldId id="341" r:id="rId6"/>
    <p:sldId id="343" r:id="rId7"/>
    <p:sldId id="345" r:id="rId8"/>
    <p:sldId id="385" r:id="rId9"/>
    <p:sldId id="383" r:id="rId10"/>
    <p:sldId id="384" r:id="rId11"/>
    <p:sldId id="36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66" autoAdjust="0"/>
    <p:restoredTop sz="94660"/>
  </p:normalViewPr>
  <p:slideViewPr>
    <p:cSldViewPr snapToGrid="0" showGuides="1">
      <p:cViewPr>
        <p:scale>
          <a:sx n="100" d="100"/>
          <a:sy n="100" d="100"/>
        </p:scale>
        <p:origin x="1248" y="372"/>
      </p:cViewPr>
      <p:guideLst>
        <p:guide orient="horz" pos="235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heme" Target="theme/theme1.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829302"/>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99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7449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2432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201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5B47D6-DAD7-40A6-BD10-CD2FABB13213}"/>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320944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27960874-3F9B-4D3F-855A-5669B09C929B}"/>
              </a:ext>
            </a:extLst>
          </p:cNvPr>
          <p:cNvSpPr>
            <a:spLocks noGrp="1"/>
          </p:cNvSpPr>
          <p:nvPr>
            <p:ph type="pic" idx="12" hasCustomPrompt="1"/>
          </p:nvPr>
        </p:nvSpPr>
        <p:spPr>
          <a:xfrm>
            <a:off x="0" y="0"/>
            <a:ext cx="12192000" cy="3135087"/>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5" name="Picture Placeholder 2">
            <a:extLst>
              <a:ext uri="{FF2B5EF4-FFF2-40B4-BE49-F238E27FC236}">
                <a16:creationId xmlns:a16="http://schemas.microsoft.com/office/drawing/2014/main" id="{2B1140DE-B7EF-4821-92DB-87F8292871AB}"/>
              </a:ext>
            </a:extLst>
          </p:cNvPr>
          <p:cNvSpPr>
            <a:spLocks noGrp="1"/>
          </p:cNvSpPr>
          <p:nvPr>
            <p:ph type="pic" idx="13" hasCustomPrompt="1"/>
          </p:nvPr>
        </p:nvSpPr>
        <p:spPr>
          <a:xfrm>
            <a:off x="905623"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6" name="Picture Placeholder 2">
            <a:extLst>
              <a:ext uri="{FF2B5EF4-FFF2-40B4-BE49-F238E27FC236}">
                <a16:creationId xmlns:a16="http://schemas.microsoft.com/office/drawing/2014/main" id="{72D1BE3B-CE32-4F45-9E7C-3CF4C5DACDCA}"/>
              </a:ext>
            </a:extLst>
          </p:cNvPr>
          <p:cNvSpPr>
            <a:spLocks noGrp="1"/>
          </p:cNvSpPr>
          <p:nvPr>
            <p:ph type="pic" idx="14" hasCustomPrompt="1"/>
          </p:nvPr>
        </p:nvSpPr>
        <p:spPr>
          <a:xfrm>
            <a:off x="628236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7" name="Picture Placeholder 2">
            <a:extLst>
              <a:ext uri="{FF2B5EF4-FFF2-40B4-BE49-F238E27FC236}">
                <a16:creationId xmlns:a16="http://schemas.microsoft.com/office/drawing/2014/main" id="{6F1FA09A-98C2-4BC7-A032-43C843531C64}"/>
              </a:ext>
            </a:extLst>
          </p:cNvPr>
          <p:cNvSpPr>
            <a:spLocks noGrp="1"/>
          </p:cNvSpPr>
          <p:nvPr>
            <p:ph type="pic" idx="15" hasCustomPrompt="1"/>
          </p:nvPr>
        </p:nvSpPr>
        <p:spPr>
          <a:xfrm>
            <a:off x="3593992"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8" name="Picture Placeholder 2">
            <a:extLst>
              <a:ext uri="{FF2B5EF4-FFF2-40B4-BE49-F238E27FC236}">
                <a16:creationId xmlns:a16="http://schemas.microsoft.com/office/drawing/2014/main" id="{28718837-365D-4859-B99D-1C4C5BB7E508}"/>
              </a:ext>
            </a:extLst>
          </p:cNvPr>
          <p:cNvSpPr>
            <a:spLocks noGrp="1"/>
          </p:cNvSpPr>
          <p:nvPr>
            <p:ph type="pic" idx="16" hasCustomPrompt="1"/>
          </p:nvPr>
        </p:nvSpPr>
        <p:spPr>
          <a:xfrm>
            <a:off x="897073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74010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870882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Picture Placeholder 2">
            <a:extLst>
              <a:ext uri="{FF2B5EF4-FFF2-40B4-BE49-F238E27FC236}">
                <a16:creationId xmlns:a16="http://schemas.microsoft.com/office/drawing/2014/main" id="{8E24A2BE-80CE-4B79-BF31-91FA62C04420}"/>
              </a:ext>
            </a:extLst>
          </p:cNvPr>
          <p:cNvSpPr>
            <a:spLocks noGrp="1"/>
          </p:cNvSpPr>
          <p:nvPr>
            <p:ph type="pic" idx="13" hasCustomPrompt="1"/>
          </p:nvPr>
        </p:nvSpPr>
        <p:spPr>
          <a:xfrm>
            <a:off x="0" y="2160665"/>
            <a:ext cx="12192000" cy="2502762"/>
          </a:xfrm>
          <a:prstGeom prst="rect">
            <a:avLst/>
          </a:prstGeom>
          <a:solidFill>
            <a:schemeClr val="bg1">
              <a:lumMod val="95000"/>
            </a:schemeClr>
          </a:solidFill>
        </p:spPr>
        <p:txBody>
          <a:bodyPr anchor="ctr"/>
          <a:lstStyle>
            <a:lvl1pPr marL="0" indent="0" algn="ctr">
              <a:buNone/>
              <a:defRPr sz="18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
        <p:nvSpPr>
          <p:cNvPr id="5" name="Rectangle 4">
            <a:extLst>
              <a:ext uri="{FF2B5EF4-FFF2-40B4-BE49-F238E27FC236}">
                <a16:creationId xmlns:a16="http://schemas.microsoft.com/office/drawing/2014/main" id="{B2F51014-6E90-4769-BCD9-A06A9FC17AC8}"/>
              </a:ext>
            </a:extLst>
          </p:cNvPr>
          <p:cNvSpPr/>
          <p:nvPr userDrawn="1"/>
        </p:nvSpPr>
        <p:spPr>
          <a:xfrm>
            <a:off x="0" y="2026940"/>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Rectangle 5">
            <a:extLst>
              <a:ext uri="{FF2B5EF4-FFF2-40B4-BE49-F238E27FC236}">
                <a16:creationId xmlns:a16="http://schemas.microsoft.com/office/drawing/2014/main" id="{D8BC926F-7282-4E00-BF8A-8D24B274039B}"/>
              </a:ext>
            </a:extLst>
          </p:cNvPr>
          <p:cNvSpPr/>
          <p:nvPr userDrawn="1"/>
        </p:nvSpPr>
        <p:spPr>
          <a:xfrm>
            <a:off x="0" y="4725144"/>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1503362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1_Images &amp; Contents Layout">
    <p:spTree>
      <p:nvGrpSpPr>
        <p:cNvPr id="1" name=""/>
        <p:cNvGrpSpPr/>
        <p:nvPr/>
      </p:nvGrpSpPr>
      <p:grpSpPr>
        <a:xfrm>
          <a:off x="0" y="0"/>
          <a:ext cx="0" cy="0"/>
          <a:chOff x="0" y="0"/>
          <a:chExt cx="0" cy="0"/>
        </a:xfrm>
      </p:grpSpPr>
      <p:sp>
        <p:nvSpPr>
          <p:cNvPr id="6" name="그림 개체 틀 12">
            <a:extLst>
              <a:ext uri="{FF2B5EF4-FFF2-40B4-BE49-F238E27FC236}">
                <a16:creationId xmlns:a16="http://schemas.microsoft.com/office/drawing/2014/main" id="{A7A44CD1-8791-4411-9DCF-BE8F9EB9EB13}"/>
              </a:ext>
            </a:extLst>
          </p:cNvPr>
          <p:cNvSpPr>
            <a:spLocks noGrp="1"/>
          </p:cNvSpPr>
          <p:nvPr>
            <p:ph type="pic" sz="quarter" idx="10" hasCustomPrompt="1"/>
          </p:nvPr>
        </p:nvSpPr>
        <p:spPr>
          <a:xfrm>
            <a:off x="799070" y="1223317"/>
            <a:ext cx="5441094" cy="4721980"/>
          </a:xfrm>
          <a:custGeom>
            <a:avLst/>
            <a:gdLst>
              <a:gd name="connsiteX0" fmla="*/ 2090352 w 5441094"/>
              <a:gd name="connsiteY0" fmla="*/ 2977952 h 4721980"/>
              <a:gd name="connsiteX1" fmla="*/ 3101888 w 5441094"/>
              <a:gd name="connsiteY1" fmla="*/ 4721980 h 4721980"/>
              <a:gd name="connsiteX2" fmla="*/ 1078816 w 5441094"/>
              <a:gd name="connsiteY2" fmla="*/ 4721980 h 4721980"/>
              <a:gd name="connsiteX3" fmla="*/ 2191267 w 5441094"/>
              <a:gd name="connsiteY3" fmla="*/ 2940880 h 4721980"/>
              <a:gd name="connsiteX4" fmla="*/ 4155992 w 5441094"/>
              <a:gd name="connsiteY4" fmla="*/ 2940880 h 4721980"/>
              <a:gd name="connsiteX5" fmla="*/ 3173629 w 5441094"/>
              <a:gd name="connsiteY5" fmla="*/ 4634609 h 4721980"/>
              <a:gd name="connsiteX6" fmla="*/ 0 w 5441094"/>
              <a:gd name="connsiteY6" fmla="*/ 2928524 h 4721980"/>
              <a:gd name="connsiteX7" fmla="*/ 2023072 w 5441094"/>
              <a:gd name="connsiteY7" fmla="*/ 2928524 h 4721980"/>
              <a:gd name="connsiteX8" fmla="*/ 1011536 w 5441094"/>
              <a:gd name="connsiteY8" fmla="*/ 4672552 h 4721980"/>
              <a:gd name="connsiteX9" fmla="*/ 982363 w 5441094"/>
              <a:gd name="connsiteY9" fmla="*/ 1120204 h 4721980"/>
              <a:gd name="connsiteX10" fmla="*/ 1964725 w 5441094"/>
              <a:gd name="connsiteY10" fmla="*/ 2813933 h 4721980"/>
              <a:gd name="connsiteX11" fmla="*/ 0 w 5441094"/>
              <a:gd name="connsiteY11" fmla="*/ 2813933 h 4721980"/>
              <a:gd name="connsiteX12" fmla="*/ 3816180 w 5441094"/>
              <a:gd name="connsiteY12" fmla="*/ 12357 h 4721980"/>
              <a:gd name="connsiteX13" fmla="*/ 5441094 w 5441094"/>
              <a:gd name="connsiteY13" fmla="*/ 2813933 h 4721980"/>
              <a:gd name="connsiteX14" fmla="*/ 2191266 w 5441094"/>
              <a:gd name="connsiteY14" fmla="*/ 2813933 h 4721980"/>
              <a:gd name="connsiteX15" fmla="*/ 465439 w 5441094"/>
              <a:gd name="connsiteY15" fmla="*/ 0 h 4721980"/>
              <a:gd name="connsiteX16" fmla="*/ 3715267 w 5441094"/>
              <a:gd name="connsiteY16" fmla="*/ 0 h 4721980"/>
              <a:gd name="connsiteX17" fmla="*/ 2090353 w 5441094"/>
              <a:gd name="connsiteY17" fmla="*/ 2801576 h 47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1094" h="4721980">
                <a:moveTo>
                  <a:pt x="2090352" y="2977952"/>
                </a:moveTo>
                <a:lnTo>
                  <a:pt x="3101888" y="4721980"/>
                </a:lnTo>
                <a:lnTo>
                  <a:pt x="1078816" y="4721980"/>
                </a:lnTo>
                <a:close/>
                <a:moveTo>
                  <a:pt x="2191267" y="2940880"/>
                </a:moveTo>
                <a:lnTo>
                  <a:pt x="4155992" y="2940880"/>
                </a:lnTo>
                <a:lnTo>
                  <a:pt x="3173629" y="4634609"/>
                </a:lnTo>
                <a:close/>
                <a:moveTo>
                  <a:pt x="0" y="2928524"/>
                </a:moveTo>
                <a:lnTo>
                  <a:pt x="2023072" y="2928524"/>
                </a:lnTo>
                <a:lnTo>
                  <a:pt x="1011536" y="4672552"/>
                </a:lnTo>
                <a:close/>
                <a:moveTo>
                  <a:pt x="982363" y="1120204"/>
                </a:moveTo>
                <a:lnTo>
                  <a:pt x="1964725" y="2813933"/>
                </a:lnTo>
                <a:lnTo>
                  <a:pt x="0" y="2813933"/>
                </a:lnTo>
                <a:close/>
                <a:moveTo>
                  <a:pt x="3816180" y="12357"/>
                </a:moveTo>
                <a:lnTo>
                  <a:pt x="5441094" y="2813933"/>
                </a:lnTo>
                <a:lnTo>
                  <a:pt x="2191266" y="2813933"/>
                </a:lnTo>
                <a:close/>
                <a:moveTo>
                  <a:pt x="465439" y="0"/>
                </a:moveTo>
                <a:lnTo>
                  <a:pt x="3715267" y="0"/>
                </a:lnTo>
                <a:lnTo>
                  <a:pt x="2090353" y="28015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2045845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67C24402-8447-448E-89E3-183EBB1DA00D}"/>
              </a:ext>
            </a:extLst>
          </p:cNvPr>
          <p:cNvSpPr/>
          <p:nvPr userDrawn="1"/>
        </p:nvSpPr>
        <p:spPr>
          <a:xfrm>
            <a:off x="0" y="2996952"/>
            <a:ext cx="12192000" cy="1872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6">
            <a:extLst>
              <a:ext uri="{FF2B5EF4-FFF2-40B4-BE49-F238E27FC236}">
                <a16:creationId xmlns:a16="http://schemas.microsoft.com/office/drawing/2014/main" id="{E4CF9D97-FAE0-4B0A-A30C-8936E46C66B2}"/>
              </a:ext>
            </a:extLst>
          </p:cNvPr>
          <p:cNvGrpSpPr/>
          <p:nvPr userDrawn="1"/>
        </p:nvGrpSpPr>
        <p:grpSpPr>
          <a:xfrm>
            <a:off x="4763852" y="1553600"/>
            <a:ext cx="2664296" cy="4683693"/>
            <a:chOff x="445712" y="1449040"/>
            <a:chExt cx="2113018" cy="3924176"/>
          </a:xfrm>
        </p:grpSpPr>
        <p:sp>
          <p:nvSpPr>
            <p:cNvPr id="6" name="Rounded Rectangle 7">
              <a:extLst>
                <a:ext uri="{FF2B5EF4-FFF2-40B4-BE49-F238E27FC236}">
                  <a16:creationId xmlns:a16="http://schemas.microsoft.com/office/drawing/2014/main" id="{A665FA86-6430-4D7E-ABCB-4F8C3E52E09B}"/>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ectangle 8">
              <a:extLst>
                <a:ext uri="{FF2B5EF4-FFF2-40B4-BE49-F238E27FC236}">
                  <a16:creationId xmlns:a16="http://schemas.microsoft.com/office/drawing/2014/main" id="{53DAFBD2-84EC-4D6B-80BE-DA211850906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10">
              <a:extLst>
                <a:ext uri="{FF2B5EF4-FFF2-40B4-BE49-F238E27FC236}">
                  <a16:creationId xmlns:a16="http://schemas.microsoft.com/office/drawing/2014/main" id="{78866A3A-5A93-49E6-8DE2-C98FC661D430}"/>
                </a:ext>
              </a:extLst>
            </p:cNvPr>
            <p:cNvGrpSpPr/>
            <p:nvPr userDrawn="1"/>
          </p:nvGrpSpPr>
          <p:grpSpPr>
            <a:xfrm>
              <a:off x="1407705" y="5045834"/>
              <a:ext cx="211967" cy="211967"/>
              <a:chOff x="1549420" y="5712364"/>
              <a:chExt cx="312583" cy="312583"/>
            </a:xfrm>
          </p:grpSpPr>
          <p:sp>
            <p:nvSpPr>
              <p:cNvPr id="9" name="Oval 11">
                <a:extLst>
                  <a:ext uri="{FF2B5EF4-FFF2-40B4-BE49-F238E27FC236}">
                    <a16:creationId xmlns:a16="http://schemas.microsoft.com/office/drawing/2014/main" id="{EB10029A-074D-4812-8AB6-62EF3ED7357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ounded Rectangle 12">
                <a:extLst>
                  <a:ext uri="{FF2B5EF4-FFF2-40B4-BE49-F238E27FC236}">
                    <a16:creationId xmlns:a16="http://schemas.microsoft.com/office/drawing/2014/main" id="{BE572564-2A3A-45E0-93B7-2FB78757998F}"/>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1" name="Picture Placeholder 2">
            <a:extLst>
              <a:ext uri="{FF2B5EF4-FFF2-40B4-BE49-F238E27FC236}">
                <a16:creationId xmlns:a16="http://schemas.microsoft.com/office/drawing/2014/main" id="{242F8FDE-91AA-45DB-A05E-7507C27F30F6}"/>
              </a:ext>
            </a:extLst>
          </p:cNvPr>
          <p:cNvSpPr>
            <a:spLocks noGrp="1"/>
          </p:cNvSpPr>
          <p:nvPr>
            <p:ph type="pic" idx="11" hasCustomPrompt="1"/>
          </p:nvPr>
        </p:nvSpPr>
        <p:spPr>
          <a:xfrm>
            <a:off x="4951770" y="1965170"/>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765389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Image slide layou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C73A78E6-F71D-4312-BDB2-FA26CAF574B4}"/>
              </a:ext>
            </a:extLst>
          </p:cNvPr>
          <p:cNvSpPr/>
          <p:nvPr userDrawn="1"/>
        </p:nvSpPr>
        <p:spPr>
          <a:xfrm flipH="1" flipV="1">
            <a:off x="5119026" y="0"/>
            <a:ext cx="7072972" cy="6858000"/>
          </a:xfrm>
          <a:custGeom>
            <a:avLst/>
            <a:gdLst>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2972" h="6858000">
                <a:moveTo>
                  <a:pt x="0" y="0"/>
                </a:moveTo>
                <a:lnTo>
                  <a:pt x="7072972" y="1890052"/>
                </a:lnTo>
                <a:lnTo>
                  <a:pt x="330717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FC75BF01-2621-417D-9B96-39DD8D086708}"/>
              </a:ext>
            </a:extLst>
          </p:cNvPr>
          <p:cNvSpPr>
            <a:spLocks noGrp="1"/>
          </p:cNvSpPr>
          <p:nvPr>
            <p:ph type="pic" sz="quarter" idx="14" hasCustomPrompt="1"/>
          </p:nvPr>
        </p:nvSpPr>
        <p:spPr>
          <a:xfrm>
            <a:off x="2" y="0"/>
            <a:ext cx="7072972" cy="6858000"/>
          </a:xfrm>
          <a:custGeom>
            <a:avLst/>
            <a:gdLst>
              <a:gd name="connsiteX0" fmla="*/ 0 w 6200775"/>
              <a:gd name="connsiteY0" fmla="*/ 0 h 6858000"/>
              <a:gd name="connsiteX1" fmla="*/ 2158503 w 6200775"/>
              <a:gd name="connsiteY1" fmla="*/ 0 h 6858000"/>
              <a:gd name="connsiteX2" fmla="*/ 6200775 w 6200775"/>
              <a:gd name="connsiteY2" fmla="*/ 3676650 h 6858000"/>
              <a:gd name="connsiteX3" fmla="*/ 3307176 w 6200775"/>
              <a:gd name="connsiteY3" fmla="*/ 6858000 h 6858000"/>
              <a:gd name="connsiteX4" fmla="*/ 0 w 6200775"/>
              <a:gd name="connsiteY4" fmla="*/ 6858000 h 6858000"/>
              <a:gd name="connsiteX0" fmla="*/ 0 w 7424664"/>
              <a:gd name="connsiteY0" fmla="*/ 0 h 6858000"/>
              <a:gd name="connsiteX1" fmla="*/ 2158503 w 7424664"/>
              <a:gd name="connsiteY1" fmla="*/ 0 h 6858000"/>
              <a:gd name="connsiteX2" fmla="*/ 7424664 w 7424664"/>
              <a:gd name="connsiteY2" fmla="*/ 2326151 h 6858000"/>
              <a:gd name="connsiteX3" fmla="*/ 3307176 w 7424664"/>
              <a:gd name="connsiteY3" fmla="*/ 6858000 h 6858000"/>
              <a:gd name="connsiteX4" fmla="*/ 0 w 7424664"/>
              <a:gd name="connsiteY4" fmla="*/ 6858000 h 6858000"/>
              <a:gd name="connsiteX5" fmla="*/ 0 w 7424664"/>
              <a:gd name="connsiteY5" fmla="*/ 0 h 6858000"/>
              <a:gd name="connsiteX0" fmla="*/ 0 w 7424664"/>
              <a:gd name="connsiteY0" fmla="*/ 0 h 6858000"/>
              <a:gd name="connsiteX1" fmla="*/ 7424664 w 7424664"/>
              <a:gd name="connsiteY1" fmla="*/ 2326151 h 6858000"/>
              <a:gd name="connsiteX2" fmla="*/ 3307176 w 7424664"/>
              <a:gd name="connsiteY2" fmla="*/ 6858000 h 6858000"/>
              <a:gd name="connsiteX3" fmla="*/ 0 w 7424664"/>
              <a:gd name="connsiteY3" fmla="*/ 6858000 h 6858000"/>
              <a:gd name="connsiteX4" fmla="*/ 0 w 7424664"/>
              <a:gd name="connsiteY4" fmla="*/ 0 h 6858000"/>
              <a:gd name="connsiteX0" fmla="*/ 0 w 6904159"/>
              <a:gd name="connsiteY0" fmla="*/ 0 h 6858000"/>
              <a:gd name="connsiteX1" fmla="*/ 6904159 w 6904159"/>
              <a:gd name="connsiteY1" fmla="*/ 1805646 h 6858000"/>
              <a:gd name="connsiteX2" fmla="*/ 3307176 w 6904159"/>
              <a:gd name="connsiteY2" fmla="*/ 6858000 h 6858000"/>
              <a:gd name="connsiteX3" fmla="*/ 0 w 6904159"/>
              <a:gd name="connsiteY3" fmla="*/ 6858000 h 6858000"/>
              <a:gd name="connsiteX4" fmla="*/ 0 w 6904159"/>
              <a:gd name="connsiteY4" fmla="*/ 0 h 6858000"/>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 name="connsiteX4" fmla="*/ 0 w 70729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972" h="6858000">
                <a:moveTo>
                  <a:pt x="0" y="0"/>
                </a:moveTo>
                <a:lnTo>
                  <a:pt x="7072972" y="1890052"/>
                </a:lnTo>
                <a:lnTo>
                  <a:pt x="3307176" y="6858000"/>
                </a:lnTo>
                <a:lnTo>
                  <a:pt x="0" y="6858000"/>
                </a:lnTo>
                <a:lnTo>
                  <a:pt x="0" y="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5632957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4414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056165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Image slide layou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C73A78E6-F71D-4312-BDB2-FA26CAF574B4}"/>
              </a:ext>
            </a:extLst>
          </p:cNvPr>
          <p:cNvSpPr/>
          <p:nvPr userDrawn="1"/>
        </p:nvSpPr>
        <p:spPr>
          <a:xfrm flipH="1" flipV="1">
            <a:off x="5119026" y="0"/>
            <a:ext cx="7072972" cy="6858000"/>
          </a:xfrm>
          <a:custGeom>
            <a:avLst/>
            <a:gdLst>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2972" h="6858000">
                <a:moveTo>
                  <a:pt x="0" y="0"/>
                </a:moveTo>
                <a:lnTo>
                  <a:pt x="7072972" y="1890052"/>
                </a:lnTo>
                <a:lnTo>
                  <a:pt x="330717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FC75BF01-2621-417D-9B96-39DD8D086708}"/>
              </a:ext>
            </a:extLst>
          </p:cNvPr>
          <p:cNvSpPr>
            <a:spLocks noGrp="1"/>
          </p:cNvSpPr>
          <p:nvPr>
            <p:ph type="pic" sz="quarter" idx="14" hasCustomPrompt="1"/>
          </p:nvPr>
        </p:nvSpPr>
        <p:spPr>
          <a:xfrm>
            <a:off x="2" y="0"/>
            <a:ext cx="7072972" cy="6858000"/>
          </a:xfrm>
          <a:custGeom>
            <a:avLst/>
            <a:gdLst>
              <a:gd name="connsiteX0" fmla="*/ 0 w 6200775"/>
              <a:gd name="connsiteY0" fmla="*/ 0 h 6858000"/>
              <a:gd name="connsiteX1" fmla="*/ 2158503 w 6200775"/>
              <a:gd name="connsiteY1" fmla="*/ 0 h 6858000"/>
              <a:gd name="connsiteX2" fmla="*/ 6200775 w 6200775"/>
              <a:gd name="connsiteY2" fmla="*/ 3676650 h 6858000"/>
              <a:gd name="connsiteX3" fmla="*/ 3307176 w 6200775"/>
              <a:gd name="connsiteY3" fmla="*/ 6858000 h 6858000"/>
              <a:gd name="connsiteX4" fmla="*/ 0 w 6200775"/>
              <a:gd name="connsiteY4" fmla="*/ 6858000 h 6858000"/>
              <a:gd name="connsiteX0" fmla="*/ 0 w 7424664"/>
              <a:gd name="connsiteY0" fmla="*/ 0 h 6858000"/>
              <a:gd name="connsiteX1" fmla="*/ 2158503 w 7424664"/>
              <a:gd name="connsiteY1" fmla="*/ 0 h 6858000"/>
              <a:gd name="connsiteX2" fmla="*/ 7424664 w 7424664"/>
              <a:gd name="connsiteY2" fmla="*/ 2326151 h 6858000"/>
              <a:gd name="connsiteX3" fmla="*/ 3307176 w 7424664"/>
              <a:gd name="connsiteY3" fmla="*/ 6858000 h 6858000"/>
              <a:gd name="connsiteX4" fmla="*/ 0 w 7424664"/>
              <a:gd name="connsiteY4" fmla="*/ 6858000 h 6858000"/>
              <a:gd name="connsiteX5" fmla="*/ 0 w 7424664"/>
              <a:gd name="connsiteY5" fmla="*/ 0 h 6858000"/>
              <a:gd name="connsiteX0" fmla="*/ 0 w 7424664"/>
              <a:gd name="connsiteY0" fmla="*/ 0 h 6858000"/>
              <a:gd name="connsiteX1" fmla="*/ 7424664 w 7424664"/>
              <a:gd name="connsiteY1" fmla="*/ 2326151 h 6858000"/>
              <a:gd name="connsiteX2" fmla="*/ 3307176 w 7424664"/>
              <a:gd name="connsiteY2" fmla="*/ 6858000 h 6858000"/>
              <a:gd name="connsiteX3" fmla="*/ 0 w 7424664"/>
              <a:gd name="connsiteY3" fmla="*/ 6858000 h 6858000"/>
              <a:gd name="connsiteX4" fmla="*/ 0 w 7424664"/>
              <a:gd name="connsiteY4" fmla="*/ 0 h 6858000"/>
              <a:gd name="connsiteX0" fmla="*/ 0 w 6904159"/>
              <a:gd name="connsiteY0" fmla="*/ 0 h 6858000"/>
              <a:gd name="connsiteX1" fmla="*/ 6904159 w 6904159"/>
              <a:gd name="connsiteY1" fmla="*/ 1805646 h 6858000"/>
              <a:gd name="connsiteX2" fmla="*/ 3307176 w 6904159"/>
              <a:gd name="connsiteY2" fmla="*/ 6858000 h 6858000"/>
              <a:gd name="connsiteX3" fmla="*/ 0 w 6904159"/>
              <a:gd name="connsiteY3" fmla="*/ 6858000 h 6858000"/>
              <a:gd name="connsiteX4" fmla="*/ 0 w 6904159"/>
              <a:gd name="connsiteY4" fmla="*/ 0 h 6858000"/>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 name="connsiteX4" fmla="*/ 0 w 70729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972" h="6858000">
                <a:moveTo>
                  <a:pt x="0" y="0"/>
                </a:moveTo>
                <a:lnTo>
                  <a:pt x="7072972" y="1890052"/>
                </a:lnTo>
                <a:lnTo>
                  <a:pt x="3307176" y="6858000"/>
                </a:lnTo>
                <a:lnTo>
                  <a:pt x="0" y="6858000"/>
                </a:lnTo>
                <a:lnTo>
                  <a:pt x="0" y="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663863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28950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514483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7784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theme" Target="../theme/theme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84" r:id="rId3"/>
    <p:sldLayoutId id="2147483685" r:id="rId4"/>
    <p:sldLayoutId id="2147483686"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69" r:id="rId4"/>
    <p:sldLayoutId id="2147483675" r:id="rId5"/>
    <p:sldLayoutId id="2147483671" r:id="rId6"/>
    <p:sldLayoutId id="2147483672" r:id="rId7"/>
    <p:sldLayoutId id="2147483673" r:id="rId8"/>
    <p:sldLayoutId id="2147483674" r:id="rId9"/>
    <p:sldLayoutId id="2147483676" r:id="rId10"/>
    <p:sldLayoutId id="2147483665" r:id="rId11"/>
    <p:sldLayoutId id="2147483677" r:id="rId12"/>
    <p:sldLayoutId id="2147483681" r:id="rId13"/>
    <p:sldLayoutId id="2147483678" r:id="rId14"/>
    <p:sldLayoutId id="2147483687" r:id="rId15"/>
    <p:sldLayoutId id="214748368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2.png"/><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4.jpeg"/><Relationship Id="rId5" Type="http://schemas.microsoft.com/office/2007/relationships/hdphoto" Target="../media/hdphoto1.wdp"/><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3.xml"/><Relationship Id="rId7" Type="http://schemas.openxmlformats.org/officeDocument/2006/relationships/image" Target="../media/image16.png"/><Relationship Id="rId12" Type="http://schemas.openxmlformats.org/officeDocument/2006/relationships/image" Target="../media/image1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5.png"/><Relationship Id="rId11" Type="http://schemas.openxmlformats.org/officeDocument/2006/relationships/image" Target="../media/image20.png"/><Relationship Id="rId5" Type="http://schemas.microsoft.com/office/2007/relationships/hdphoto" Target="../media/hdphoto1.wdp"/><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3.xml"/><Relationship Id="rId7" Type="http://schemas.openxmlformats.org/officeDocument/2006/relationships/image" Target="../media/image2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1.png"/><Relationship Id="rId5" Type="http://schemas.microsoft.com/office/2007/relationships/hdphoto" Target="../media/hdphoto1.wdp"/><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5BF3446-665E-84E9-BF6D-FE105AA1DDD9}"/>
              </a:ext>
            </a:extLst>
          </p:cNvPr>
          <p:cNvSpPr txBox="1"/>
          <p:nvPr/>
        </p:nvSpPr>
        <p:spPr>
          <a:xfrm>
            <a:off x="6966982" y="4188501"/>
            <a:ext cx="4885857" cy="369332"/>
          </a:xfrm>
          <a:prstGeom prst="rect">
            <a:avLst/>
          </a:prstGeom>
          <a:noFill/>
        </p:spPr>
        <p:txBody>
          <a:bodyPr wrap="square">
            <a:spAutoFit/>
          </a:bodyPr>
          <a:lstStyle/>
          <a:p>
            <a:pPr algn="ctr"/>
            <a:r>
              <a:rPr lang="en-US" altLang="ko-KR" sz="1800" dirty="0" err="1">
                <a:solidFill>
                  <a:schemeClr val="bg1"/>
                </a:solidFill>
                <a:cs typeface="Arial" pitchFamily="34" charset="0"/>
              </a:rPr>
              <a:t>Sashidhar</a:t>
            </a:r>
            <a:r>
              <a:rPr lang="en-US" altLang="ko-KR" sz="1800" dirty="0">
                <a:solidFill>
                  <a:schemeClr val="bg1"/>
                </a:solidFill>
                <a:cs typeface="Arial" pitchFamily="34" charset="0"/>
              </a:rPr>
              <a:t> </a:t>
            </a:r>
            <a:r>
              <a:rPr lang="en-US" altLang="ko-KR" sz="1800" dirty="0" err="1">
                <a:solidFill>
                  <a:schemeClr val="bg1"/>
                </a:solidFill>
                <a:cs typeface="Arial" pitchFamily="34" charset="0"/>
              </a:rPr>
              <a:t>Bezawada</a:t>
            </a:r>
            <a:endParaRPr lang="ko-KR" altLang="en-US" sz="1800" dirty="0">
              <a:solidFill>
                <a:schemeClr val="bg1"/>
              </a:solidFill>
              <a:cs typeface="Arial" pitchFamily="34" charset="0"/>
            </a:endParaRPr>
          </a:p>
        </p:txBody>
      </p:sp>
      <p:sp>
        <p:nvSpPr>
          <p:cNvPr id="12" name="TextBox 11">
            <a:extLst>
              <a:ext uri="{FF2B5EF4-FFF2-40B4-BE49-F238E27FC236}">
                <a16:creationId xmlns:a16="http://schemas.microsoft.com/office/drawing/2014/main" id="{3097C7D9-2965-E408-674E-AF508C875622}"/>
              </a:ext>
            </a:extLst>
          </p:cNvPr>
          <p:cNvSpPr txBox="1"/>
          <p:nvPr/>
        </p:nvSpPr>
        <p:spPr>
          <a:xfrm>
            <a:off x="6376708" y="2842137"/>
            <a:ext cx="6066407" cy="830997"/>
          </a:xfrm>
          <a:prstGeom prst="rect">
            <a:avLst/>
          </a:prstGeom>
          <a:noFill/>
        </p:spPr>
        <p:txBody>
          <a:bodyPr wrap="square">
            <a:spAutoFit/>
          </a:bodyPr>
          <a:lstStyle/>
          <a:p>
            <a:pPr algn="ctr"/>
            <a:r>
              <a:rPr lang="en-US" sz="2400" b="1" dirty="0">
                <a:solidFill>
                  <a:schemeClr val="bg1"/>
                </a:solidFill>
              </a:rPr>
              <a:t>Credit Cards - Fraud Detection </a:t>
            </a:r>
          </a:p>
          <a:p>
            <a:pPr algn="ctr"/>
            <a:r>
              <a:rPr lang="en-US" sz="2400" b="1" dirty="0">
                <a:solidFill>
                  <a:schemeClr val="bg1"/>
                </a:solidFill>
              </a:rPr>
              <a:t>Data Architecture</a:t>
            </a:r>
          </a:p>
        </p:txBody>
      </p:sp>
      <p:pic>
        <p:nvPicPr>
          <p:cNvPr id="31" name="Picture Placeholder 30" descr="A hand touching a screen&#10;&#10;Description automatically generated">
            <a:extLst>
              <a:ext uri="{FF2B5EF4-FFF2-40B4-BE49-F238E27FC236}">
                <a16:creationId xmlns:a16="http://schemas.microsoft.com/office/drawing/2014/main" id="{4E2C492F-93DF-3D08-A385-C44B7EC15026}"/>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t="1515" b="1515"/>
          <a:stretch>
            <a:fillRect/>
          </a:stretch>
        </p:blipFill>
        <p:spPr>
          <a:xfrm>
            <a:off x="203578" y="121023"/>
            <a:ext cx="7072972" cy="6858000"/>
          </a:xfrm>
        </p:spPr>
      </p:pic>
      <p:pic>
        <p:nvPicPr>
          <p:cNvPr id="1025" name="Audio 1024">
            <a:hlinkClick r:id="" action="ppaction://media"/>
            <a:extLst>
              <a:ext uri="{FF2B5EF4-FFF2-40B4-BE49-F238E27FC236}">
                <a16:creationId xmlns:a16="http://schemas.microsoft.com/office/drawing/2014/main" id="{6AEEDCD9-1A8D-20B7-5B5B-F2FE5B25FC7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63781230"/>
      </p:ext>
    </p:extLst>
  </p:cSld>
  <p:clrMapOvr>
    <a:masterClrMapping/>
  </p:clrMapOvr>
  <mc:AlternateContent xmlns:mc="http://schemas.openxmlformats.org/markup-compatibility/2006">
    <mc:Choice xmlns:p14="http://schemas.microsoft.com/office/powerpoint/2010/main" Requires="p14">
      <p:transition spd="slow" p14:dur="2000" advTm="11716"/>
    </mc:Choice>
    <mc:Fallback>
      <p:transition spd="slow" advTm="11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2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3499E92-50A7-4680-90CB-41532F4FC718}"/>
              </a:ext>
            </a:extLst>
          </p:cNvPr>
          <p:cNvSpPr/>
          <p:nvPr/>
        </p:nvSpPr>
        <p:spPr>
          <a:xfrm>
            <a:off x="6089072" y="293611"/>
            <a:ext cx="5636534" cy="6270778"/>
          </a:xfrm>
          <a:prstGeom prst="roundRect">
            <a:avLst>
              <a:gd name="adj" fmla="val 1286"/>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591A18A-7559-4485-BC2C-6ACBBA9F87DF}"/>
              </a:ext>
            </a:extLst>
          </p:cNvPr>
          <p:cNvSpPr txBox="1"/>
          <p:nvPr/>
        </p:nvSpPr>
        <p:spPr>
          <a:xfrm>
            <a:off x="6358098" y="2601707"/>
            <a:ext cx="4661840" cy="2534027"/>
          </a:xfrm>
          <a:prstGeom prst="rect">
            <a:avLst/>
          </a:prstGeom>
          <a:noFill/>
        </p:spPr>
        <p:txBody>
          <a:bodyPr wrap="square" lIns="108000" rIns="108000" rtlCol="0">
            <a:spAutoFit/>
          </a:bodyPr>
          <a:lstStyle/>
          <a:p>
            <a:pPr marL="285750" indent="-285750">
              <a:lnSpc>
                <a:spcPct val="150000"/>
              </a:lnSpc>
              <a:buFont typeface="Arial" panose="020B0604020202020204" pitchFamily="34" charset="0"/>
              <a:buChar char="•"/>
            </a:pPr>
            <a:r>
              <a:rPr lang="en" dirty="0">
                <a:solidFill>
                  <a:schemeClr val="bg1"/>
                </a:solidFill>
              </a:rPr>
              <a:t>Introduction </a:t>
            </a:r>
          </a:p>
          <a:p>
            <a:pPr marL="285750" indent="-285750">
              <a:lnSpc>
                <a:spcPct val="150000"/>
              </a:lnSpc>
              <a:buFont typeface="Arial" panose="020B0604020202020204" pitchFamily="34" charset="0"/>
              <a:buChar char="•"/>
            </a:pPr>
            <a:r>
              <a:rPr lang="en" dirty="0">
                <a:solidFill>
                  <a:schemeClr val="bg1"/>
                </a:solidFill>
              </a:rPr>
              <a:t>Data Architecture - Proposed </a:t>
            </a:r>
          </a:p>
          <a:p>
            <a:pPr marL="285750" indent="-285750">
              <a:lnSpc>
                <a:spcPct val="150000"/>
              </a:lnSpc>
              <a:buFont typeface="Arial" panose="020B0604020202020204" pitchFamily="34" charset="0"/>
              <a:buChar char="•"/>
            </a:pPr>
            <a:r>
              <a:rPr lang="en-US" dirty="0">
                <a:solidFill>
                  <a:schemeClr val="bg1"/>
                </a:solidFill>
              </a:rPr>
              <a:t>Data Flow and Real-time Analysis</a:t>
            </a:r>
            <a:endParaRPr lang="en-US" altLang="ko-KR" dirty="0">
              <a:solidFill>
                <a:schemeClr val="bg1"/>
              </a:solidFill>
            </a:endParaRPr>
          </a:p>
          <a:p>
            <a:pPr marL="285750" indent="-285750">
              <a:lnSpc>
                <a:spcPct val="150000"/>
              </a:lnSpc>
              <a:buFont typeface="Arial" panose="020B0604020202020204" pitchFamily="34" charset="0"/>
              <a:buChar char="•"/>
            </a:pPr>
            <a:r>
              <a:rPr lang="en-US" dirty="0">
                <a:solidFill>
                  <a:schemeClr val="bg1"/>
                </a:solidFill>
              </a:rPr>
              <a:t>Data</a:t>
            </a:r>
            <a:r>
              <a:rPr lang="en-US" sz="1800" b="1" dirty="0">
                <a:effectLst/>
                <a:latin typeface="Cambria" panose="02040503050406030204" pitchFamily="18" charset="0"/>
                <a:ea typeface="Cambria" panose="02040503050406030204" pitchFamily="18" charset="0"/>
                <a:cs typeface="Times New Roman" panose="02020603050405020304" pitchFamily="18" charset="0"/>
              </a:rPr>
              <a:t> </a:t>
            </a:r>
            <a:r>
              <a:rPr lang="en-US" dirty="0">
                <a:solidFill>
                  <a:schemeClr val="bg1"/>
                </a:solidFill>
              </a:rPr>
              <a:t>Storage, Retrieval, and Analysis</a:t>
            </a:r>
          </a:p>
          <a:p>
            <a:pPr marL="285750" indent="-285750">
              <a:lnSpc>
                <a:spcPct val="150000"/>
              </a:lnSpc>
              <a:buFont typeface="Arial" panose="020B0604020202020204" pitchFamily="34" charset="0"/>
              <a:buChar char="•"/>
            </a:pPr>
            <a:r>
              <a:rPr lang="en-US" dirty="0">
                <a:solidFill>
                  <a:schemeClr val="bg1"/>
                </a:solidFill>
              </a:rPr>
              <a:t>Cost Estimate</a:t>
            </a:r>
          </a:p>
          <a:p>
            <a:pPr marL="285750" indent="-285750">
              <a:lnSpc>
                <a:spcPct val="150000"/>
              </a:lnSpc>
              <a:buFont typeface="Arial" panose="020B0604020202020204" pitchFamily="34" charset="0"/>
              <a:buChar char="•"/>
            </a:pPr>
            <a:r>
              <a:rPr lang="en-US" dirty="0">
                <a:solidFill>
                  <a:schemeClr val="bg1"/>
                </a:solidFill>
              </a:rPr>
              <a:t>Conclusion</a:t>
            </a:r>
            <a:endParaRPr lang="en" dirty="0">
              <a:solidFill>
                <a:schemeClr val="bg1"/>
              </a:solidFill>
            </a:endParaRPr>
          </a:p>
        </p:txBody>
      </p:sp>
      <p:sp>
        <p:nvSpPr>
          <p:cNvPr id="19" name="TextBox 18">
            <a:extLst>
              <a:ext uri="{FF2B5EF4-FFF2-40B4-BE49-F238E27FC236}">
                <a16:creationId xmlns:a16="http://schemas.microsoft.com/office/drawing/2014/main" id="{042C12F7-AE9B-40D2-A6C4-2F1B6BC860EE}"/>
              </a:ext>
            </a:extLst>
          </p:cNvPr>
          <p:cNvSpPr txBox="1"/>
          <p:nvPr/>
        </p:nvSpPr>
        <p:spPr>
          <a:xfrm>
            <a:off x="6358098" y="1296712"/>
            <a:ext cx="4989896" cy="923330"/>
          </a:xfrm>
          <a:prstGeom prst="rect">
            <a:avLst/>
          </a:prstGeom>
          <a:noFill/>
        </p:spPr>
        <p:txBody>
          <a:bodyPr wrap="square" rtlCol="0" anchor="ctr">
            <a:spAutoFit/>
          </a:bodyPr>
          <a:lstStyle/>
          <a:p>
            <a:pPr algn="ctr"/>
            <a:r>
              <a:rPr lang="en-US" altLang="ko-KR" sz="5400" dirty="0">
                <a:solidFill>
                  <a:schemeClr val="bg1"/>
                </a:solidFill>
                <a:latin typeface="+mj-lt"/>
                <a:cs typeface="Arial" pitchFamily="34" charset="0"/>
              </a:rPr>
              <a:t>Agenda</a:t>
            </a:r>
            <a:endParaRPr lang="ko-KR" altLang="en-US" sz="5400" dirty="0">
              <a:solidFill>
                <a:schemeClr val="bg1"/>
              </a:solidFill>
              <a:latin typeface="+mj-lt"/>
              <a:cs typeface="Arial" pitchFamily="34" charset="0"/>
            </a:endParaRPr>
          </a:p>
        </p:txBody>
      </p:sp>
      <p:pic>
        <p:nvPicPr>
          <p:cNvPr id="18" name="Audio 17">
            <a:hlinkClick r:id="" action="ppaction://media"/>
            <a:extLst>
              <a:ext uri="{FF2B5EF4-FFF2-40B4-BE49-F238E27FC236}">
                <a16:creationId xmlns:a16="http://schemas.microsoft.com/office/drawing/2014/main" id="{644CD967-8AD8-04DC-D8CD-D60F97CA57C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01309028"/>
      </p:ext>
    </p:extLst>
  </p:cSld>
  <p:clrMapOvr>
    <a:masterClrMapping/>
  </p:clrMapOvr>
  <mc:AlternateContent xmlns:mc="http://schemas.openxmlformats.org/markup-compatibility/2006">
    <mc:Choice xmlns:p14="http://schemas.microsoft.com/office/powerpoint/2010/main" Requires="p14">
      <p:transition spd="slow" p14:dur="2000" advTm="12810"/>
    </mc:Choice>
    <mc:Fallback>
      <p:transition spd="slow" advTm="12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20000"/>
                      </a14:imgEffect>
                    </a14:imgLayer>
                  </a14:imgProps>
                </a:ext>
              </a:extLst>
            </a:blip>
            <a:tile tx="0" ty="0" sx="100000" sy="100000" flip="none" algn="tl"/>
          </a:blipFill>
        </p:spPr>
        <p:txBody>
          <a:bodyPr/>
          <a:lstStyle/>
          <a:p>
            <a:r>
              <a:rPr lang="en" dirty="0">
                <a:solidFill>
                  <a:schemeClr val="bg1"/>
                </a:solidFill>
              </a:rPr>
              <a:t>Introduction</a:t>
            </a:r>
            <a:endParaRPr lang="en-US" dirty="0">
              <a:solidFill>
                <a:schemeClr val="bg1"/>
              </a:solidFill>
            </a:endParaRPr>
          </a:p>
        </p:txBody>
      </p:sp>
      <p:sp>
        <p:nvSpPr>
          <p:cNvPr id="35" name="Rectangle 130">
            <a:extLst>
              <a:ext uri="{FF2B5EF4-FFF2-40B4-BE49-F238E27FC236}">
                <a16:creationId xmlns:a16="http://schemas.microsoft.com/office/drawing/2014/main" id="{0BB388EB-43E8-4B51-89DD-7F276EF7D1AE}"/>
              </a:ext>
            </a:extLst>
          </p:cNvPr>
          <p:cNvSpPr/>
          <p:nvPr/>
        </p:nvSpPr>
        <p:spPr>
          <a:xfrm>
            <a:off x="2835384" y="5383909"/>
            <a:ext cx="363327" cy="364977"/>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6" name="Rectangle 9">
            <a:extLst>
              <a:ext uri="{FF2B5EF4-FFF2-40B4-BE49-F238E27FC236}">
                <a16:creationId xmlns:a16="http://schemas.microsoft.com/office/drawing/2014/main" id="{9C71253D-F360-4587-83FB-70A3DCB2E67E}"/>
              </a:ext>
            </a:extLst>
          </p:cNvPr>
          <p:cNvSpPr/>
          <p:nvPr/>
        </p:nvSpPr>
        <p:spPr>
          <a:xfrm>
            <a:off x="5319566" y="4876135"/>
            <a:ext cx="514138" cy="513303"/>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Freeform 18">
            <a:extLst>
              <a:ext uri="{FF2B5EF4-FFF2-40B4-BE49-F238E27FC236}">
                <a16:creationId xmlns:a16="http://schemas.microsoft.com/office/drawing/2014/main" id="{E039D207-4CF3-4C5C-BD32-BCDFAB9FE42C}"/>
              </a:ext>
            </a:extLst>
          </p:cNvPr>
          <p:cNvSpPr/>
          <p:nvPr/>
        </p:nvSpPr>
        <p:spPr>
          <a:xfrm>
            <a:off x="1270808" y="3720740"/>
            <a:ext cx="611230" cy="49330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Block Arc 10">
            <a:extLst>
              <a:ext uri="{FF2B5EF4-FFF2-40B4-BE49-F238E27FC236}">
                <a16:creationId xmlns:a16="http://schemas.microsoft.com/office/drawing/2014/main" id="{FEC4FDF9-444C-4739-9206-96E4EAEFE9E8}"/>
              </a:ext>
            </a:extLst>
          </p:cNvPr>
          <p:cNvSpPr/>
          <p:nvPr/>
        </p:nvSpPr>
        <p:spPr>
          <a:xfrm>
            <a:off x="5798978" y="2687919"/>
            <a:ext cx="450039" cy="304832"/>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 name="TextBox 2">
            <a:extLst>
              <a:ext uri="{FF2B5EF4-FFF2-40B4-BE49-F238E27FC236}">
                <a16:creationId xmlns:a16="http://schemas.microsoft.com/office/drawing/2014/main" id="{524A73B0-7B68-4800-71D4-DAC753E4D1ED}"/>
              </a:ext>
            </a:extLst>
          </p:cNvPr>
          <p:cNvSpPr txBox="1"/>
          <p:nvPr/>
        </p:nvSpPr>
        <p:spPr>
          <a:xfrm>
            <a:off x="3619500" y="1413217"/>
            <a:ext cx="8143875" cy="4853829"/>
          </a:xfrm>
          <a:prstGeom prst="rect">
            <a:avLst/>
          </a:prstGeom>
          <a:noFill/>
        </p:spPr>
        <p:txBody>
          <a:bodyPr wrap="square" rtlCol="0">
            <a:spAutoFit/>
          </a:bodyPr>
          <a:lstStyle/>
          <a:p>
            <a:pPr marL="171450" marR="0" indent="-171450">
              <a:lnSpc>
                <a:spcPct val="200000"/>
              </a:lnSpc>
              <a:spcBef>
                <a:spcPts val="0"/>
              </a:spcBef>
              <a:spcAft>
                <a:spcPts val="1000"/>
              </a:spcAft>
              <a:buFont typeface="Arial" panose="020B0604020202020204" pitchFamily="34" charset="0"/>
              <a:buChar char="•"/>
            </a:pPr>
            <a:r>
              <a:rPr lang="en-US" sz="1400" dirty="0">
                <a:solidFill>
                  <a:srgbClr val="242424"/>
                </a:solidFill>
                <a:latin typeface="source-serif-pro"/>
              </a:rPr>
              <a:t>Money laundering - An issue haunting banks and financial institutions for decades.</a:t>
            </a:r>
          </a:p>
          <a:p>
            <a:pPr marL="171450" marR="0" indent="-171450">
              <a:lnSpc>
                <a:spcPct val="200000"/>
              </a:lnSpc>
              <a:spcBef>
                <a:spcPts val="0"/>
              </a:spcBef>
              <a:spcAft>
                <a:spcPts val="1000"/>
              </a:spcAft>
              <a:buFont typeface="Arial" panose="020B0604020202020204" pitchFamily="34" charset="0"/>
              <a:buChar char="•"/>
            </a:pPr>
            <a:r>
              <a:rPr lang="en-US" sz="1400" dirty="0">
                <a:solidFill>
                  <a:srgbClr val="242424"/>
                </a:solidFill>
                <a:latin typeface="source-serif-pro"/>
              </a:rPr>
              <a:t>Needs constant monitoring with utmost scrutiny, even a slight error or mismanagement can put the bank in a legal nightmare.</a:t>
            </a:r>
          </a:p>
          <a:p>
            <a:pPr marL="171450" marR="0" indent="-171450">
              <a:lnSpc>
                <a:spcPct val="200000"/>
              </a:lnSpc>
              <a:spcBef>
                <a:spcPts val="0"/>
              </a:spcBef>
              <a:spcAft>
                <a:spcPts val="1000"/>
              </a:spcAft>
              <a:buFont typeface="Arial" panose="020B0604020202020204" pitchFamily="34" charset="0"/>
              <a:buChar char="•"/>
            </a:pPr>
            <a:r>
              <a:rPr lang="en-US" sz="1400" dirty="0">
                <a:solidFill>
                  <a:srgbClr val="242424"/>
                </a:solidFill>
                <a:latin typeface="source-serif-pro"/>
              </a:rPr>
              <a:t>Compliance requirements are dynamic and updated quite frequently. It makes it even more tricky for the bank to keep up with them. Technology brings agility, accuracy, efficiency, and more importantly better prevention against financial crimes.</a:t>
            </a:r>
          </a:p>
          <a:p>
            <a:pPr marL="171450" marR="0" indent="-171450">
              <a:lnSpc>
                <a:spcPct val="200000"/>
              </a:lnSpc>
              <a:spcBef>
                <a:spcPts val="0"/>
              </a:spcBef>
              <a:spcAft>
                <a:spcPts val="1000"/>
              </a:spcAft>
              <a:buFont typeface="Arial" panose="020B0604020202020204" pitchFamily="34" charset="0"/>
              <a:buChar char="•"/>
            </a:pPr>
            <a:r>
              <a:rPr lang="en-US" sz="1400" dirty="0">
                <a:solidFill>
                  <a:srgbClr val="242424"/>
                </a:solidFill>
                <a:latin typeface="source-serif-pro"/>
              </a:rPr>
              <a:t>To address the rising threat of credit card fraud and the stringent regulatory requirements for anti-money laundering measures, the next slide has the Data architecture that can support the Fraud Detection Models.</a:t>
            </a:r>
          </a:p>
          <a:p>
            <a:pPr marL="171450" marR="0" indent="-171450">
              <a:lnSpc>
                <a:spcPct val="200000"/>
              </a:lnSpc>
              <a:spcBef>
                <a:spcPts val="0"/>
              </a:spcBef>
              <a:spcAft>
                <a:spcPts val="1000"/>
              </a:spcAft>
              <a:buFont typeface="Arial" panose="020B0604020202020204" pitchFamily="34" charset="0"/>
              <a:buChar char="•"/>
            </a:pPr>
            <a:r>
              <a:rPr lang="en-US" sz="1400" dirty="0">
                <a:solidFill>
                  <a:srgbClr val="242424"/>
                </a:solidFill>
                <a:latin typeface="source-serif-pro"/>
              </a:rPr>
              <a:t>The Data Pipeline can be divided into six stages:  Collection, Ingestion, Streaming, Storage, Machine Learning Model and Visualization</a:t>
            </a:r>
          </a:p>
        </p:txBody>
      </p:sp>
      <p:pic>
        <p:nvPicPr>
          <p:cNvPr id="2050" name="Picture 2" descr="2,116 Anti Money Laundering Images, Stock Photos, 3D objects ...">
            <a:extLst>
              <a:ext uri="{FF2B5EF4-FFF2-40B4-BE49-F238E27FC236}">
                <a16:creationId xmlns:a16="http://schemas.microsoft.com/office/drawing/2014/main" id="{A1DF7C60-923B-C3AA-AF2D-6543F39B3B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29" y="2441487"/>
            <a:ext cx="2962539" cy="1975026"/>
          </a:xfrm>
          <a:prstGeom prst="rect">
            <a:avLst/>
          </a:prstGeom>
          <a:noFill/>
          <a:extLst>
            <a:ext uri="{909E8E84-426E-40DD-AFC4-6F175D3DCCD1}">
              <a14:hiddenFill xmlns:a14="http://schemas.microsoft.com/office/drawing/2010/main">
                <a:solidFill>
                  <a:srgbClr val="FFFFFF"/>
                </a:solidFill>
              </a14:hiddenFill>
            </a:ext>
          </a:extLst>
        </p:spPr>
      </p:pic>
      <p:pic>
        <p:nvPicPr>
          <p:cNvPr id="16" name="Audio 15">
            <a:hlinkClick r:id="" action="ppaction://media"/>
            <a:extLst>
              <a:ext uri="{FF2B5EF4-FFF2-40B4-BE49-F238E27FC236}">
                <a16:creationId xmlns:a16="http://schemas.microsoft.com/office/drawing/2014/main" id="{6D250E0D-24BC-56FC-3298-4E0396F43C9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91557115"/>
      </p:ext>
    </p:extLst>
  </p:cSld>
  <p:clrMapOvr>
    <a:masterClrMapping/>
  </p:clrMapOvr>
  <mc:AlternateContent xmlns:mc="http://schemas.openxmlformats.org/markup-compatibility/2006">
    <mc:Choice xmlns:p14="http://schemas.microsoft.com/office/powerpoint/2010/main" Requires="p14">
      <p:transition spd="slow" p14:dur="2000" advTm="59920"/>
    </mc:Choice>
    <mc:Fallback>
      <p:transition spd="slow" advTm="59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20000"/>
                      </a14:imgEffect>
                    </a14:imgLayer>
                  </a14:imgProps>
                </a:ext>
              </a:extLst>
            </a:blip>
            <a:tile tx="0" ty="0" sx="100000" sy="100000" flip="none" algn="tl"/>
          </a:blipFill>
        </p:spPr>
        <p:txBody>
          <a:bodyPr/>
          <a:lstStyle/>
          <a:p>
            <a:r>
              <a:rPr lang="en-US" dirty="0">
                <a:solidFill>
                  <a:schemeClr val="bg1"/>
                </a:solidFill>
              </a:rPr>
              <a:t>Data Architecture ( Proposed )</a:t>
            </a:r>
          </a:p>
        </p:txBody>
      </p:sp>
      <p:pic>
        <p:nvPicPr>
          <p:cNvPr id="9" name="Picture 8">
            <a:extLst>
              <a:ext uri="{FF2B5EF4-FFF2-40B4-BE49-F238E27FC236}">
                <a16:creationId xmlns:a16="http://schemas.microsoft.com/office/drawing/2014/main" id="{0C510346-194B-AC13-3AC0-C895808F8417}"/>
              </a:ext>
            </a:extLst>
          </p:cNvPr>
          <p:cNvPicPr>
            <a:picLocks noChangeAspect="1"/>
          </p:cNvPicPr>
          <p:nvPr/>
        </p:nvPicPr>
        <p:blipFill>
          <a:blip r:embed="rId6"/>
          <a:stretch>
            <a:fillRect/>
          </a:stretch>
        </p:blipFill>
        <p:spPr>
          <a:xfrm>
            <a:off x="535269" y="1707294"/>
            <a:ext cx="1305107" cy="2905530"/>
          </a:xfrm>
          <a:prstGeom prst="rect">
            <a:avLst/>
          </a:prstGeom>
        </p:spPr>
        <p:style>
          <a:lnRef idx="2">
            <a:schemeClr val="dk1"/>
          </a:lnRef>
          <a:fillRef idx="1">
            <a:schemeClr val="lt1"/>
          </a:fillRef>
          <a:effectRef idx="0">
            <a:schemeClr val="dk1"/>
          </a:effectRef>
          <a:fontRef idx="minor">
            <a:schemeClr val="dk1"/>
          </a:fontRef>
        </p:style>
      </p:pic>
      <p:sp>
        <p:nvSpPr>
          <p:cNvPr id="10" name="TextBox 9">
            <a:extLst>
              <a:ext uri="{FF2B5EF4-FFF2-40B4-BE49-F238E27FC236}">
                <a16:creationId xmlns:a16="http://schemas.microsoft.com/office/drawing/2014/main" id="{8506934A-043B-4F1B-20C1-2D00AA9444E9}"/>
              </a:ext>
            </a:extLst>
          </p:cNvPr>
          <p:cNvSpPr txBox="1"/>
          <p:nvPr/>
        </p:nvSpPr>
        <p:spPr>
          <a:xfrm>
            <a:off x="535269" y="5029200"/>
            <a:ext cx="1428002" cy="52322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Data Collection</a:t>
            </a:r>
          </a:p>
          <a:p>
            <a:endParaRPr lang="en-US" sz="1400" dirty="0"/>
          </a:p>
        </p:txBody>
      </p:sp>
      <p:sp>
        <p:nvSpPr>
          <p:cNvPr id="14" name="TextBox 13">
            <a:extLst>
              <a:ext uri="{FF2B5EF4-FFF2-40B4-BE49-F238E27FC236}">
                <a16:creationId xmlns:a16="http://schemas.microsoft.com/office/drawing/2014/main" id="{59BC397C-8B2D-7438-2427-8E93111B05DE}"/>
              </a:ext>
            </a:extLst>
          </p:cNvPr>
          <p:cNvSpPr txBox="1"/>
          <p:nvPr/>
        </p:nvSpPr>
        <p:spPr>
          <a:xfrm>
            <a:off x="2390964" y="5029200"/>
            <a:ext cx="1428002" cy="52322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Data Ingestion</a:t>
            </a:r>
          </a:p>
          <a:p>
            <a:r>
              <a:rPr lang="en-US" sz="1400" dirty="0"/>
              <a:t>/ Validations</a:t>
            </a:r>
          </a:p>
        </p:txBody>
      </p:sp>
      <p:sp>
        <p:nvSpPr>
          <p:cNvPr id="16" name="TextBox 15">
            <a:extLst>
              <a:ext uri="{FF2B5EF4-FFF2-40B4-BE49-F238E27FC236}">
                <a16:creationId xmlns:a16="http://schemas.microsoft.com/office/drawing/2014/main" id="{8B00FD32-4AC2-0284-0129-653A9650F47B}"/>
              </a:ext>
            </a:extLst>
          </p:cNvPr>
          <p:cNvSpPr txBox="1"/>
          <p:nvPr/>
        </p:nvSpPr>
        <p:spPr>
          <a:xfrm>
            <a:off x="4306233" y="5029200"/>
            <a:ext cx="1428002" cy="307777"/>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Data Streaming</a:t>
            </a:r>
          </a:p>
        </p:txBody>
      </p:sp>
      <p:sp>
        <p:nvSpPr>
          <p:cNvPr id="19" name="TextBox 18">
            <a:extLst>
              <a:ext uri="{FF2B5EF4-FFF2-40B4-BE49-F238E27FC236}">
                <a16:creationId xmlns:a16="http://schemas.microsoft.com/office/drawing/2014/main" id="{C1565BFD-B6AC-A0A8-67EF-41FEC67A6DAD}"/>
              </a:ext>
            </a:extLst>
          </p:cNvPr>
          <p:cNvSpPr txBox="1"/>
          <p:nvPr/>
        </p:nvSpPr>
        <p:spPr>
          <a:xfrm>
            <a:off x="6221503" y="5029200"/>
            <a:ext cx="1428002" cy="1384995"/>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Data Lake  </a:t>
            </a:r>
          </a:p>
          <a:p>
            <a:pPr algn="ctr"/>
            <a:r>
              <a:rPr lang="en-US" sz="1400" dirty="0"/>
              <a:t>Storage : Hadoop &amp; Hive</a:t>
            </a:r>
          </a:p>
          <a:p>
            <a:pPr algn="ctr"/>
            <a:endParaRPr lang="en-US" sz="1400" dirty="0"/>
          </a:p>
          <a:p>
            <a:pPr algn="ctr"/>
            <a:r>
              <a:rPr lang="en-US" sz="1400" dirty="0"/>
              <a:t>Data Search :</a:t>
            </a:r>
          </a:p>
          <a:p>
            <a:pPr algn="ctr"/>
            <a:r>
              <a:rPr lang="en-US" sz="1400" dirty="0"/>
              <a:t>SOL</a:t>
            </a:r>
          </a:p>
        </p:txBody>
      </p:sp>
      <p:sp>
        <p:nvSpPr>
          <p:cNvPr id="21" name="TextBox 20">
            <a:extLst>
              <a:ext uri="{FF2B5EF4-FFF2-40B4-BE49-F238E27FC236}">
                <a16:creationId xmlns:a16="http://schemas.microsoft.com/office/drawing/2014/main" id="{26A17AEF-BFCD-1746-B95E-31A067976225}"/>
              </a:ext>
            </a:extLst>
          </p:cNvPr>
          <p:cNvSpPr txBox="1"/>
          <p:nvPr/>
        </p:nvSpPr>
        <p:spPr>
          <a:xfrm>
            <a:off x="8077198" y="5029200"/>
            <a:ext cx="1602816" cy="52322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Machine Learning Model</a:t>
            </a:r>
          </a:p>
        </p:txBody>
      </p:sp>
      <p:sp>
        <p:nvSpPr>
          <p:cNvPr id="23" name="TextBox 22">
            <a:extLst>
              <a:ext uri="{FF2B5EF4-FFF2-40B4-BE49-F238E27FC236}">
                <a16:creationId xmlns:a16="http://schemas.microsoft.com/office/drawing/2014/main" id="{FFFC8855-62D1-83F1-CA90-7362F3F4D97C}"/>
              </a:ext>
            </a:extLst>
          </p:cNvPr>
          <p:cNvSpPr txBox="1"/>
          <p:nvPr/>
        </p:nvSpPr>
        <p:spPr>
          <a:xfrm>
            <a:off x="10053915" y="5029200"/>
            <a:ext cx="1602816" cy="52322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Data Visualization</a:t>
            </a:r>
          </a:p>
          <a:p>
            <a:pPr algn="ctr"/>
            <a:r>
              <a:rPr lang="en-US" sz="1400" dirty="0"/>
              <a:t> Tableau</a:t>
            </a:r>
          </a:p>
        </p:txBody>
      </p:sp>
      <p:cxnSp>
        <p:nvCxnSpPr>
          <p:cNvPr id="25" name="Straight Arrow Connector 24">
            <a:extLst>
              <a:ext uri="{FF2B5EF4-FFF2-40B4-BE49-F238E27FC236}">
                <a16:creationId xmlns:a16="http://schemas.microsoft.com/office/drawing/2014/main" id="{B93C7A29-4A65-FC54-B976-3F324078886A}"/>
              </a:ext>
            </a:extLst>
          </p:cNvPr>
          <p:cNvCxnSpPr/>
          <p:nvPr/>
        </p:nvCxnSpPr>
        <p:spPr>
          <a:xfrm>
            <a:off x="3699244" y="3468790"/>
            <a:ext cx="674224" cy="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D1EC068F-BABC-DABF-1CC2-02AD8AFA518B}"/>
              </a:ext>
            </a:extLst>
          </p:cNvPr>
          <p:cNvPicPr>
            <a:picLocks noChangeAspect="1"/>
          </p:cNvPicPr>
          <p:nvPr/>
        </p:nvPicPr>
        <p:blipFill>
          <a:blip r:embed="rId7"/>
          <a:stretch>
            <a:fillRect/>
          </a:stretch>
        </p:blipFill>
        <p:spPr>
          <a:xfrm>
            <a:off x="2576325" y="2751228"/>
            <a:ext cx="1057280" cy="1106457"/>
          </a:xfrm>
          <a:prstGeom prst="rect">
            <a:avLst/>
          </a:prstGeom>
        </p:spPr>
        <p:style>
          <a:lnRef idx="2">
            <a:schemeClr val="dk1"/>
          </a:lnRef>
          <a:fillRef idx="1">
            <a:schemeClr val="lt1"/>
          </a:fillRef>
          <a:effectRef idx="0">
            <a:schemeClr val="dk1"/>
          </a:effectRef>
          <a:fontRef idx="minor">
            <a:schemeClr val="dk1"/>
          </a:fontRef>
        </p:style>
      </p:pic>
      <p:pic>
        <p:nvPicPr>
          <p:cNvPr id="29" name="Picture 28">
            <a:extLst>
              <a:ext uri="{FF2B5EF4-FFF2-40B4-BE49-F238E27FC236}">
                <a16:creationId xmlns:a16="http://schemas.microsoft.com/office/drawing/2014/main" id="{824DDBA3-3D20-5938-244A-2ECB49BE7819}"/>
              </a:ext>
            </a:extLst>
          </p:cNvPr>
          <p:cNvPicPr>
            <a:picLocks noChangeAspect="1"/>
          </p:cNvPicPr>
          <p:nvPr/>
        </p:nvPicPr>
        <p:blipFill>
          <a:blip r:embed="rId8"/>
          <a:stretch>
            <a:fillRect/>
          </a:stretch>
        </p:blipFill>
        <p:spPr>
          <a:xfrm>
            <a:off x="4638630" y="3067000"/>
            <a:ext cx="628738" cy="790685"/>
          </a:xfrm>
          <a:prstGeom prst="rect">
            <a:avLst/>
          </a:prstGeom>
        </p:spPr>
        <p:style>
          <a:lnRef idx="2">
            <a:schemeClr val="dk1"/>
          </a:lnRef>
          <a:fillRef idx="1">
            <a:schemeClr val="lt1"/>
          </a:fillRef>
          <a:effectRef idx="0">
            <a:schemeClr val="dk1"/>
          </a:effectRef>
          <a:fontRef idx="minor">
            <a:schemeClr val="dk1"/>
          </a:fontRef>
        </p:style>
      </p:pic>
      <p:cxnSp>
        <p:nvCxnSpPr>
          <p:cNvPr id="30" name="Straight Arrow Connector 29">
            <a:extLst>
              <a:ext uri="{FF2B5EF4-FFF2-40B4-BE49-F238E27FC236}">
                <a16:creationId xmlns:a16="http://schemas.microsoft.com/office/drawing/2014/main" id="{BB4BA29E-8BF2-16D2-E692-EE237EF2CE12}"/>
              </a:ext>
            </a:extLst>
          </p:cNvPr>
          <p:cNvCxnSpPr>
            <a:cxnSpLocks/>
          </p:cNvCxnSpPr>
          <p:nvPr/>
        </p:nvCxnSpPr>
        <p:spPr>
          <a:xfrm>
            <a:off x="1963271" y="3468790"/>
            <a:ext cx="593542" cy="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7FDCDD83-4045-34FB-27A8-814DF7A97692}"/>
              </a:ext>
            </a:extLst>
          </p:cNvPr>
          <p:cNvPicPr>
            <a:picLocks noChangeAspect="1"/>
          </p:cNvPicPr>
          <p:nvPr/>
        </p:nvPicPr>
        <p:blipFill>
          <a:blip r:embed="rId9"/>
          <a:stretch>
            <a:fillRect/>
          </a:stretch>
        </p:blipFill>
        <p:spPr>
          <a:xfrm>
            <a:off x="6217415" y="2751228"/>
            <a:ext cx="1365141" cy="1476016"/>
          </a:xfrm>
          <a:prstGeom prst="rect">
            <a:avLst/>
          </a:prstGeom>
        </p:spPr>
        <p:style>
          <a:lnRef idx="2">
            <a:schemeClr val="dk1"/>
          </a:lnRef>
          <a:fillRef idx="1">
            <a:schemeClr val="lt1"/>
          </a:fillRef>
          <a:effectRef idx="0">
            <a:schemeClr val="dk1"/>
          </a:effectRef>
          <a:fontRef idx="minor">
            <a:schemeClr val="dk1"/>
          </a:fontRef>
        </p:style>
      </p:pic>
      <p:cxnSp>
        <p:nvCxnSpPr>
          <p:cNvPr id="33" name="Straight Arrow Connector 32">
            <a:extLst>
              <a:ext uri="{FF2B5EF4-FFF2-40B4-BE49-F238E27FC236}">
                <a16:creationId xmlns:a16="http://schemas.microsoft.com/office/drawing/2014/main" id="{2D6F5955-CDC9-25D0-D9D1-AC076975A4F0}"/>
              </a:ext>
            </a:extLst>
          </p:cNvPr>
          <p:cNvCxnSpPr/>
          <p:nvPr/>
        </p:nvCxnSpPr>
        <p:spPr>
          <a:xfrm>
            <a:off x="5421776" y="3468790"/>
            <a:ext cx="674224" cy="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4DB5FFBF-BAB2-461E-18D4-B4250CE83B67}"/>
              </a:ext>
            </a:extLst>
          </p:cNvPr>
          <p:cNvPicPr>
            <a:picLocks noChangeAspect="1"/>
          </p:cNvPicPr>
          <p:nvPr/>
        </p:nvPicPr>
        <p:blipFill>
          <a:blip r:embed="rId10"/>
          <a:stretch>
            <a:fillRect/>
          </a:stretch>
        </p:blipFill>
        <p:spPr>
          <a:xfrm>
            <a:off x="8224829" y="3594056"/>
            <a:ext cx="1305107" cy="724247"/>
          </a:xfrm>
          <a:prstGeom prst="rect">
            <a:avLst/>
          </a:prstGeom>
        </p:spPr>
        <p:style>
          <a:lnRef idx="2">
            <a:schemeClr val="dk1"/>
          </a:lnRef>
          <a:fillRef idx="1">
            <a:schemeClr val="lt1"/>
          </a:fillRef>
          <a:effectRef idx="0">
            <a:schemeClr val="dk1"/>
          </a:effectRef>
          <a:fontRef idx="minor">
            <a:schemeClr val="dk1"/>
          </a:fontRef>
        </p:style>
      </p:pic>
      <p:cxnSp>
        <p:nvCxnSpPr>
          <p:cNvPr id="36" name="Straight Arrow Connector 35">
            <a:extLst>
              <a:ext uri="{FF2B5EF4-FFF2-40B4-BE49-F238E27FC236}">
                <a16:creationId xmlns:a16="http://schemas.microsoft.com/office/drawing/2014/main" id="{E5B4B522-24A8-D45F-87DF-2F98BD5CD600}"/>
              </a:ext>
            </a:extLst>
          </p:cNvPr>
          <p:cNvCxnSpPr>
            <a:cxnSpLocks/>
          </p:cNvCxnSpPr>
          <p:nvPr/>
        </p:nvCxnSpPr>
        <p:spPr>
          <a:xfrm>
            <a:off x="7676399" y="3770520"/>
            <a:ext cx="427693" cy="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EB0D2B3-CB34-C74E-3A5E-FC025C217F53}"/>
              </a:ext>
            </a:extLst>
          </p:cNvPr>
          <p:cNvCxnSpPr>
            <a:cxnSpLocks/>
          </p:cNvCxnSpPr>
          <p:nvPr/>
        </p:nvCxnSpPr>
        <p:spPr>
          <a:xfrm flipH="1">
            <a:off x="7649505" y="4105044"/>
            <a:ext cx="454587" cy="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FCFF9858-F67B-A241-FB99-F24C839EFE8A}"/>
              </a:ext>
            </a:extLst>
          </p:cNvPr>
          <p:cNvPicPr>
            <a:picLocks noChangeAspect="1"/>
          </p:cNvPicPr>
          <p:nvPr/>
        </p:nvPicPr>
        <p:blipFill>
          <a:blip r:embed="rId11"/>
          <a:stretch>
            <a:fillRect/>
          </a:stretch>
        </p:blipFill>
        <p:spPr>
          <a:xfrm>
            <a:off x="10309411" y="1642046"/>
            <a:ext cx="1028844" cy="3124636"/>
          </a:xfrm>
          <a:prstGeom prst="rect">
            <a:avLst/>
          </a:prstGeom>
        </p:spPr>
        <p:style>
          <a:lnRef idx="2">
            <a:schemeClr val="dk1"/>
          </a:lnRef>
          <a:fillRef idx="1">
            <a:schemeClr val="lt1"/>
          </a:fillRef>
          <a:effectRef idx="0">
            <a:schemeClr val="dk1"/>
          </a:effectRef>
          <a:fontRef idx="minor">
            <a:schemeClr val="dk1"/>
          </a:fontRef>
        </p:style>
      </p:pic>
      <p:cxnSp>
        <p:nvCxnSpPr>
          <p:cNvPr id="49" name="Straight Arrow Connector 48">
            <a:extLst>
              <a:ext uri="{FF2B5EF4-FFF2-40B4-BE49-F238E27FC236}">
                <a16:creationId xmlns:a16="http://schemas.microsoft.com/office/drawing/2014/main" id="{C8BB81CE-0EA7-C1DC-7A9E-909A34373DAE}"/>
              </a:ext>
            </a:extLst>
          </p:cNvPr>
          <p:cNvCxnSpPr>
            <a:cxnSpLocks/>
          </p:cNvCxnSpPr>
          <p:nvPr/>
        </p:nvCxnSpPr>
        <p:spPr>
          <a:xfrm>
            <a:off x="7649505" y="3066449"/>
            <a:ext cx="2543366" cy="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5FE6BBD-1B8D-F427-3F81-228EFBAF704D}"/>
              </a:ext>
            </a:extLst>
          </p:cNvPr>
          <p:cNvCxnSpPr>
            <a:cxnSpLocks/>
          </p:cNvCxnSpPr>
          <p:nvPr/>
        </p:nvCxnSpPr>
        <p:spPr>
          <a:xfrm>
            <a:off x="3708769" y="2897290"/>
            <a:ext cx="2401358" cy="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4E1A1562-F95D-D568-D6A1-754FD12D733B}"/>
              </a:ext>
            </a:extLst>
          </p:cNvPr>
          <p:cNvSpPr txBox="1"/>
          <p:nvPr/>
        </p:nvSpPr>
        <p:spPr>
          <a:xfrm>
            <a:off x="4290463" y="2589081"/>
            <a:ext cx="1381683" cy="246221"/>
          </a:xfrm>
          <a:prstGeom prst="rect">
            <a:avLst/>
          </a:prstGeom>
          <a:noFill/>
        </p:spPr>
        <p:txBody>
          <a:bodyPr wrap="square" rtlCol="0">
            <a:spAutoFit/>
          </a:bodyPr>
          <a:lstStyle/>
          <a:p>
            <a:r>
              <a:rPr lang="en-US" sz="1000" dirty="0"/>
              <a:t>Batch processing</a:t>
            </a:r>
          </a:p>
        </p:txBody>
      </p:sp>
      <p:sp>
        <p:nvSpPr>
          <p:cNvPr id="64" name="TextBox 63">
            <a:extLst>
              <a:ext uri="{FF2B5EF4-FFF2-40B4-BE49-F238E27FC236}">
                <a16:creationId xmlns:a16="http://schemas.microsoft.com/office/drawing/2014/main" id="{F0BFD16A-67DD-5D10-29C9-F77CF88D19CE}"/>
              </a:ext>
            </a:extLst>
          </p:cNvPr>
          <p:cNvSpPr txBox="1"/>
          <p:nvPr/>
        </p:nvSpPr>
        <p:spPr>
          <a:xfrm>
            <a:off x="4193459" y="3950245"/>
            <a:ext cx="1573661" cy="246221"/>
          </a:xfrm>
          <a:prstGeom prst="rect">
            <a:avLst/>
          </a:prstGeom>
          <a:noFill/>
        </p:spPr>
        <p:txBody>
          <a:bodyPr wrap="square" rtlCol="0">
            <a:spAutoFit/>
          </a:bodyPr>
          <a:lstStyle/>
          <a:p>
            <a:r>
              <a:rPr lang="en-US" sz="1000" dirty="0"/>
              <a:t>Realtime processing</a:t>
            </a:r>
          </a:p>
        </p:txBody>
      </p:sp>
      <p:pic>
        <p:nvPicPr>
          <p:cNvPr id="102" name="Audio 101">
            <a:hlinkClick r:id="" action="ppaction://media"/>
            <a:extLst>
              <a:ext uri="{FF2B5EF4-FFF2-40B4-BE49-F238E27FC236}">
                <a16:creationId xmlns:a16="http://schemas.microsoft.com/office/drawing/2014/main" id="{AF58EB57-2DEF-9365-ADA0-0700E03219F8}"/>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12108319"/>
      </p:ext>
    </p:extLst>
  </p:cSld>
  <p:clrMapOvr>
    <a:masterClrMapping/>
  </p:clrMapOvr>
  <mc:AlternateContent xmlns:mc="http://schemas.openxmlformats.org/markup-compatibility/2006">
    <mc:Choice xmlns:p14="http://schemas.microsoft.com/office/powerpoint/2010/main" Requires="p14">
      <p:transition spd="slow" p14:dur="2000" advTm="78925"/>
    </mc:Choice>
    <mc:Fallback>
      <p:transition spd="slow" advTm="78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20000"/>
                      </a14:imgEffect>
                    </a14:imgLayer>
                  </a14:imgProps>
                </a:ext>
              </a:extLst>
            </a:blip>
            <a:tile tx="0" ty="0" sx="100000" sy="100000" flip="none" algn="tl"/>
          </a:blipFill>
        </p:spPr>
        <p:txBody>
          <a:bodyPr/>
          <a:lstStyle/>
          <a:p>
            <a:r>
              <a:rPr lang="en-US" sz="4000" dirty="0">
                <a:solidFill>
                  <a:schemeClr val="bg1"/>
                </a:solidFill>
              </a:rPr>
              <a:t>Data Flow and Real-time Analysis</a:t>
            </a:r>
          </a:p>
        </p:txBody>
      </p:sp>
      <p:sp>
        <p:nvSpPr>
          <p:cNvPr id="4" name="TextBox 3">
            <a:extLst>
              <a:ext uri="{FF2B5EF4-FFF2-40B4-BE49-F238E27FC236}">
                <a16:creationId xmlns:a16="http://schemas.microsoft.com/office/drawing/2014/main" id="{21C0F251-E57A-45AD-A1AA-450D4FD8E14A}"/>
              </a:ext>
            </a:extLst>
          </p:cNvPr>
          <p:cNvSpPr txBox="1"/>
          <p:nvPr/>
        </p:nvSpPr>
        <p:spPr>
          <a:xfrm>
            <a:off x="323529" y="1282776"/>
            <a:ext cx="11573197" cy="3785652"/>
          </a:xfrm>
          <a:prstGeom prst="rect">
            <a:avLst/>
          </a:prstGeom>
          <a:noFill/>
        </p:spPr>
        <p:txBody>
          <a:bodyPr wrap="square" rtlCol="0">
            <a:spAutoFit/>
          </a:bodyPr>
          <a:lstStyle/>
          <a:p>
            <a:pPr algn="l"/>
            <a:r>
              <a:rPr lang="en-US" sz="1600" b="1" i="0" dirty="0">
                <a:solidFill>
                  <a:srgbClr val="242424"/>
                </a:solidFill>
                <a:effectLst/>
                <a:latin typeface="sohne"/>
              </a:rPr>
              <a:t>Data Collection : </a:t>
            </a:r>
          </a:p>
          <a:p>
            <a:pPr lvl="1"/>
            <a:r>
              <a:rPr lang="en-US" sz="1400" b="0" i="0" dirty="0">
                <a:solidFill>
                  <a:srgbClr val="242424"/>
                </a:solidFill>
                <a:effectLst/>
                <a:latin typeface="source-serif-pro"/>
              </a:rPr>
              <a:t>For fraud detection and prevention, we need </a:t>
            </a:r>
          </a:p>
          <a:p>
            <a:pPr marL="742950" lvl="1" indent="-285750">
              <a:buFont typeface="Arial" panose="020B0604020202020204" pitchFamily="34" charset="0"/>
              <a:buChar char="•"/>
            </a:pPr>
            <a:r>
              <a:rPr lang="en-US" sz="1400" b="1" i="0" dirty="0">
                <a:solidFill>
                  <a:srgbClr val="242424"/>
                </a:solidFill>
                <a:effectLst/>
                <a:latin typeface="source-serif-pro"/>
              </a:rPr>
              <a:t>Historical data </a:t>
            </a:r>
            <a:r>
              <a:rPr lang="en-US" sz="1400" b="0" i="0" dirty="0">
                <a:solidFill>
                  <a:srgbClr val="242424"/>
                </a:solidFill>
                <a:effectLst/>
                <a:latin typeface="source-serif-pro"/>
              </a:rPr>
              <a:t>in the bank databases which record all normal transactions, as well as all known frauds.</a:t>
            </a:r>
          </a:p>
          <a:p>
            <a:pPr marL="742950" lvl="1" indent="-285750">
              <a:buFont typeface="Arial" panose="020B0604020202020204" pitchFamily="34" charset="0"/>
              <a:buChar char="•"/>
            </a:pPr>
            <a:r>
              <a:rPr lang="en-US" sz="1400" b="1" dirty="0">
                <a:solidFill>
                  <a:srgbClr val="242424"/>
                </a:solidFill>
                <a:latin typeface="source-serif-pro"/>
              </a:rPr>
              <a:t>L</a:t>
            </a:r>
            <a:r>
              <a:rPr lang="en-US" sz="1400" b="1" i="0" dirty="0">
                <a:solidFill>
                  <a:srgbClr val="242424"/>
                </a:solidFill>
                <a:effectLst/>
                <a:latin typeface="source-serif-pro"/>
              </a:rPr>
              <a:t>ive data </a:t>
            </a:r>
            <a:r>
              <a:rPr lang="en-US" sz="1400" b="0" i="0" dirty="0">
                <a:solidFill>
                  <a:srgbClr val="242424"/>
                </a:solidFill>
                <a:effectLst/>
                <a:latin typeface="source-serif-pro"/>
              </a:rPr>
              <a:t>that need to be collected from various sources in real-time. </a:t>
            </a:r>
          </a:p>
          <a:p>
            <a:pPr lvl="1"/>
            <a:r>
              <a:rPr lang="en-US" sz="1400" b="0" i="0" dirty="0">
                <a:solidFill>
                  <a:srgbClr val="242424"/>
                </a:solidFill>
                <a:effectLst/>
                <a:latin typeface="source-serif-pro"/>
              </a:rPr>
              <a:t>The amount of data collected for this kind of project will be enormous, it could be Point of Sale credit card transactions data, online payments data, mobile apps, customer profile data and many more.</a:t>
            </a:r>
            <a:endParaRPr lang="en-US" sz="1400" dirty="0">
              <a:solidFill>
                <a:srgbClr val="242424"/>
              </a:solidFill>
              <a:latin typeface="source-serif-pro"/>
            </a:endParaRPr>
          </a:p>
          <a:p>
            <a:pPr algn="l"/>
            <a:endParaRPr lang="en-US" sz="1600" b="1" i="0" dirty="0">
              <a:solidFill>
                <a:srgbClr val="242424"/>
              </a:solidFill>
              <a:effectLst/>
              <a:latin typeface="sohne"/>
            </a:endParaRPr>
          </a:p>
          <a:p>
            <a:pPr algn="l"/>
            <a:r>
              <a:rPr lang="en-US" sz="1600" b="1" i="0" dirty="0">
                <a:solidFill>
                  <a:srgbClr val="242424"/>
                </a:solidFill>
                <a:effectLst/>
                <a:latin typeface="sohne"/>
              </a:rPr>
              <a:t>Data Ingestion :</a:t>
            </a:r>
          </a:p>
          <a:p>
            <a:pPr marL="742950" lvl="1" indent="-285750">
              <a:buFont typeface="Arial" panose="020B0604020202020204" pitchFamily="34" charset="0"/>
              <a:buChar char="•"/>
            </a:pPr>
            <a:r>
              <a:rPr lang="en-US" sz="1400" b="0" i="0" dirty="0" err="1">
                <a:solidFill>
                  <a:srgbClr val="242424"/>
                </a:solidFill>
                <a:effectLst/>
                <a:latin typeface="source-serif-pro"/>
              </a:rPr>
              <a:t>NiFi</a:t>
            </a:r>
            <a:r>
              <a:rPr lang="en-US" sz="1400" b="0" i="0" dirty="0">
                <a:solidFill>
                  <a:srgbClr val="242424"/>
                </a:solidFill>
                <a:effectLst/>
                <a:latin typeface="source-serif-pro"/>
              </a:rPr>
              <a:t> facilitates the ingestion of real-time data by providing scalable, flexible, and </a:t>
            </a:r>
            <a:r>
              <a:rPr lang="en-US" sz="1400" b="1" i="0" dirty="0">
                <a:solidFill>
                  <a:srgbClr val="242424"/>
                </a:solidFill>
                <a:effectLst/>
                <a:latin typeface="source-serif-pro"/>
              </a:rPr>
              <a:t>reliable data ingestion, processing, and routing capabilities</a:t>
            </a:r>
            <a:r>
              <a:rPr lang="en-US" sz="1400" b="0" i="0" dirty="0">
                <a:solidFill>
                  <a:srgbClr val="242424"/>
                </a:solidFill>
                <a:effectLst/>
                <a:latin typeface="source-serif-pro"/>
              </a:rPr>
              <a:t>. </a:t>
            </a:r>
          </a:p>
          <a:p>
            <a:pPr marL="742950" lvl="1" indent="-285750">
              <a:buFont typeface="Arial" panose="020B0604020202020204" pitchFamily="34" charset="0"/>
              <a:buChar char="•"/>
            </a:pPr>
            <a:r>
              <a:rPr lang="en-US" sz="1400" b="0" i="0" dirty="0">
                <a:solidFill>
                  <a:srgbClr val="242424"/>
                </a:solidFill>
                <a:effectLst/>
                <a:latin typeface="source-serif-pro"/>
              </a:rPr>
              <a:t>Its intuitive GUI, extensive connectivity options, real-time processing capabilities, and built-in security features make it a powerful tool for managing data flows.</a:t>
            </a:r>
          </a:p>
          <a:p>
            <a:pPr algn="l"/>
            <a:endParaRPr lang="en-US" sz="1600" dirty="0">
              <a:solidFill>
                <a:srgbClr val="242424"/>
              </a:solidFill>
              <a:latin typeface="source-serif-pro"/>
            </a:endParaRPr>
          </a:p>
          <a:p>
            <a:r>
              <a:rPr lang="en-US" sz="1600" b="1" i="0" dirty="0">
                <a:solidFill>
                  <a:srgbClr val="242424"/>
                </a:solidFill>
                <a:effectLst/>
                <a:latin typeface="sohne"/>
              </a:rPr>
              <a:t>Data Streaming :</a:t>
            </a:r>
            <a:endParaRPr lang="en-US" sz="1600" dirty="0">
              <a:solidFill>
                <a:srgbClr val="242424"/>
              </a:solidFill>
              <a:latin typeface="source-serif-pro"/>
            </a:endParaRPr>
          </a:p>
          <a:p>
            <a:pPr marL="742950" lvl="1" indent="-285750">
              <a:buFont typeface="Arial" panose="020B0604020202020204" pitchFamily="34" charset="0"/>
              <a:buChar char="•"/>
            </a:pPr>
            <a:r>
              <a:rPr lang="en-US" sz="1400" dirty="0">
                <a:solidFill>
                  <a:srgbClr val="242424"/>
                </a:solidFill>
                <a:latin typeface="source-serif-pro"/>
              </a:rPr>
              <a:t>Kafka plays a central role in the solution for managing high volume of data by providing a scalable, fault-tolerant, and </a:t>
            </a:r>
            <a:r>
              <a:rPr lang="en-US" sz="1400" b="1" dirty="0">
                <a:solidFill>
                  <a:srgbClr val="242424"/>
                </a:solidFill>
                <a:latin typeface="source-serif-pro"/>
              </a:rPr>
              <a:t>real-time data streaming platform</a:t>
            </a:r>
            <a:r>
              <a:rPr lang="en-US" sz="1400" dirty="0">
                <a:solidFill>
                  <a:srgbClr val="242424"/>
                </a:solidFill>
                <a:latin typeface="source-serif-pro"/>
              </a:rPr>
              <a:t>.</a:t>
            </a:r>
          </a:p>
          <a:p>
            <a:pPr algn="l"/>
            <a:endParaRPr lang="en-US" sz="1600" dirty="0">
              <a:solidFill>
                <a:srgbClr val="242424"/>
              </a:solidFill>
              <a:latin typeface="source-serif-pro"/>
            </a:endParaRPr>
          </a:p>
        </p:txBody>
      </p:sp>
      <p:pic>
        <p:nvPicPr>
          <p:cNvPr id="7" name="Audio 6">
            <a:hlinkClick r:id="" action="ppaction://media"/>
            <a:extLst>
              <a:ext uri="{FF2B5EF4-FFF2-40B4-BE49-F238E27FC236}">
                <a16:creationId xmlns:a16="http://schemas.microsoft.com/office/drawing/2014/main" id="{26DD2928-1059-A78C-9255-10511E228EC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54404925"/>
      </p:ext>
    </p:extLst>
  </p:cSld>
  <p:clrMapOvr>
    <a:masterClrMapping/>
  </p:clrMapOvr>
  <mc:AlternateContent xmlns:mc="http://schemas.openxmlformats.org/markup-compatibility/2006">
    <mc:Choice xmlns:p14="http://schemas.microsoft.com/office/powerpoint/2010/main" Requires="p14">
      <p:transition spd="slow" p14:dur="2000" advTm="69150"/>
    </mc:Choice>
    <mc:Fallback>
      <p:transition spd="slow" advTm="69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8049F-12B5-EDA8-382E-27570FB5BD1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0EFE395-C8C8-2069-53DF-58B4484A2706}"/>
              </a:ext>
            </a:extLst>
          </p:cNvPr>
          <p:cNvSpPr>
            <a:spLocks noGrp="1"/>
          </p:cNvSpPr>
          <p:nvPr>
            <p:ph type="body" sz="quarter" idx="10"/>
          </p:nvPr>
        </p:nvSpPr>
        <p:spPr>
          <a:prstGeom prst="rect">
            <a:avLst/>
          </a:pr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20000"/>
                      </a14:imgEffect>
                    </a14:imgLayer>
                  </a14:imgProps>
                </a:ext>
              </a:extLst>
            </a:blip>
            <a:tile tx="0" ty="0" sx="100000" sy="100000" flip="none" algn="tl"/>
          </a:blipFill>
        </p:spPr>
        <p:txBody>
          <a:bodyPr/>
          <a:lstStyle/>
          <a:p>
            <a:r>
              <a:rPr lang="en-US" sz="4000" dirty="0">
                <a:solidFill>
                  <a:schemeClr val="bg1"/>
                </a:solidFill>
              </a:rPr>
              <a:t>Data Storage, Retrieval and Advanced Analysis</a:t>
            </a:r>
          </a:p>
        </p:txBody>
      </p:sp>
      <p:sp>
        <p:nvSpPr>
          <p:cNvPr id="4" name="TextBox 3">
            <a:extLst>
              <a:ext uri="{FF2B5EF4-FFF2-40B4-BE49-F238E27FC236}">
                <a16:creationId xmlns:a16="http://schemas.microsoft.com/office/drawing/2014/main" id="{C6FB84BE-FA5A-A935-A1E4-1FA5F453D642}"/>
              </a:ext>
            </a:extLst>
          </p:cNvPr>
          <p:cNvSpPr txBox="1"/>
          <p:nvPr/>
        </p:nvSpPr>
        <p:spPr>
          <a:xfrm>
            <a:off x="323529" y="1282776"/>
            <a:ext cx="11573197" cy="4832092"/>
          </a:xfrm>
          <a:prstGeom prst="rect">
            <a:avLst/>
          </a:prstGeom>
          <a:noFill/>
        </p:spPr>
        <p:txBody>
          <a:bodyPr wrap="square" rtlCol="0">
            <a:spAutoFit/>
          </a:bodyPr>
          <a:lstStyle/>
          <a:p>
            <a:r>
              <a:rPr lang="en-US" sz="1600" b="1" i="0" dirty="0">
                <a:solidFill>
                  <a:srgbClr val="242424"/>
                </a:solidFill>
                <a:effectLst/>
                <a:latin typeface="sohne"/>
              </a:rPr>
              <a:t>Data Storage ( Data Lake) :</a:t>
            </a:r>
            <a:endParaRPr lang="en-US" sz="1600" dirty="0">
              <a:solidFill>
                <a:srgbClr val="242424"/>
              </a:solidFill>
              <a:latin typeface="source-serif-pro"/>
            </a:endParaRPr>
          </a:p>
          <a:p>
            <a:pPr lvl="1"/>
            <a:r>
              <a:rPr lang="en-US" sz="1400" b="0" i="0" dirty="0">
                <a:solidFill>
                  <a:srgbClr val="242424"/>
                </a:solidFill>
                <a:effectLst/>
                <a:latin typeface="source-serif-pro"/>
              </a:rPr>
              <a:t>All of the data being stored in a centralized data repository that leverage inexpensive object storage and open format to enable various applications to use the data, this repository is often called as </a:t>
            </a:r>
            <a:r>
              <a:rPr lang="en-US" sz="1400" b="1" i="0" dirty="0">
                <a:solidFill>
                  <a:srgbClr val="242424"/>
                </a:solidFill>
                <a:effectLst/>
                <a:latin typeface="source-serif-pro"/>
              </a:rPr>
              <a:t>“data lake</a:t>
            </a:r>
            <a:r>
              <a:rPr lang="en-US" sz="1400" b="0" i="0" dirty="0">
                <a:solidFill>
                  <a:srgbClr val="242424"/>
                </a:solidFill>
                <a:effectLst/>
                <a:latin typeface="source-serif-pro"/>
              </a:rPr>
              <a:t>”. </a:t>
            </a:r>
          </a:p>
          <a:p>
            <a:pPr marL="742950" lvl="1" indent="-285750">
              <a:buFont typeface="Arial" panose="020B0604020202020204" pitchFamily="34" charset="0"/>
              <a:buChar char="•"/>
            </a:pPr>
            <a:r>
              <a:rPr lang="en-US" sz="1400" b="1" i="0" dirty="0">
                <a:solidFill>
                  <a:srgbClr val="242424"/>
                </a:solidFill>
                <a:effectLst/>
                <a:latin typeface="source-serif-pro"/>
              </a:rPr>
              <a:t>HDFS</a:t>
            </a:r>
            <a:r>
              <a:rPr lang="en-US" sz="1400" b="0" i="0" dirty="0">
                <a:solidFill>
                  <a:srgbClr val="242424"/>
                </a:solidFill>
                <a:effectLst/>
                <a:latin typeface="source-serif-pro"/>
              </a:rPr>
              <a:t> offers significant advantages for storing vast amounts of historical data collected &amp; live data, including scalability, fault tolerance, high throughput, data compression, cost-effectiveness, data locality, and seamless integration with the broader big data ecosystem. </a:t>
            </a:r>
          </a:p>
          <a:p>
            <a:pPr marL="285750" indent="-285750" algn="l">
              <a:buFont typeface="Arial" panose="020B0604020202020204" pitchFamily="34" charset="0"/>
              <a:buChar char="•"/>
            </a:pPr>
            <a:endParaRPr lang="en-US" sz="1600" b="1" dirty="0">
              <a:solidFill>
                <a:srgbClr val="242424"/>
              </a:solidFill>
              <a:latin typeface="sohne"/>
            </a:endParaRPr>
          </a:p>
          <a:p>
            <a:pPr algn="l"/>
            <a:r>
              <a:rPr lang="en-US" sz="1600" b="1" i="0" dirty="0">
                <a:solidFill>
                  <a:srgbClr val="242424"/>
                </a:solidFill>
                <a:effectLst/>
                <a:latin typeface="sohne"/>
              </a:rPr>
              <a:t>Data Search : </a:t>
            </a:r>
          </a:p>
          <a:p>
            <a:pPr marL="742950" lvl="1" indent="-285750">
              <a:buFont typeface="Arial" panose="020B0604020202020204" pitchFamily="34" charset="0"/>
              <a:buChar char="•"/>
            </a:pPr>
            <a:r>
              <a:rPr lang="en-US" sz="1400" b="1" i="0" dirty="0">
                <a:solidFill>
                  <a:srgbClr val="242424"/>
                </a:solidFill>
                <a:effectLst/>
                <a:latin typeface="source-serif-pro"/>
              </a:rPr>
              <a:t>Hive</a:t>
            </a:r>
            <a:r>
              <a:rPr lang="en-US" sz="1400" dirty="0">
                <a:solidFill>
                  <a:srgbClr val="242424"/>
                </a:solidFill>
                <a:latin typeface="source-serif-pro"/>
              </a:rPr>
              <a:t>’</a:t>
            </a:r>
            <a:r>
              <a:rPr lang="en-US" sz="1400" b="0" i="0" dirty="0">
                <a:solidFill>
                  <a:srgbClr val="242424"/>
                </a:solidFill>
                <a:effectLst/>
                <a:latin typeface="source-serif-pro"/>
              </a:rPr>
              <a:t>s SQL-like query language, schema-on-read approach, metadata management capabilities, support for external tables, partitioning and bucketing features</a:t>
            </a:r>
            <a:endParaRPr lang="en-US" sz="1400" b="1" i="0" dirty="0">
              <a:solidFill>
                <a:srgbClr val="242424"/>
              </a:solidFill>
              <a:effectLst/>
              <a:latin typeface="sohne"/>
            </a:endParaRPr>
          </a:p>
          <a:p>
            <a:pPr marL="742950" lvl="1" indent="-285750">
              <a:buFont typeface="Arial" panose="020B0604020202020204" pitchFamily="34" charset="0"/>
              <a:buChar char="•"/>
            </a:pPr>
            <a:r>
              <a:rPr lang="en-US" sz="1400" b="1" i="0" dirty="0" err="1">
                <a:solidFill>
                  <a:srgbClr val="242424"/>
                </a:solidFill>
                <a:effectLst/>
                <a:latin typeface="source-serif-pro"/>
              </a:rPr>
              <a:t>Solr</a:t>
            </a:r>
            <a:r>
              <a:rPr lang="en-US" sz="1400" b="0" i="0" dirty="0">
                <a:solidFill>
                  <a:srgbClr val="242424"/>
                </a:solidFill>
                <a:effectLst/>
                <a:latin typeface="source-serif-pro"/>
              </a:rPr>
              <a:t> plays a critical role in indexing and enabling fast search on customer profiles and historical data related to the Fraud transactions. </a:t>
            </a:r>
          </a:p>
          <a:p>
            <a:pPr algn="l"/>
            <a:endParaRPr lang="en-US" sz="1600" b="1" i="0" dirty="0">
              <a:solidFill>
                <a:srgbClr val="242424"/>
              </a:solidFill>
              <a:effectLst/>
              <a:latin typeface="sohne"/>
            </a:endParaRPr>
          </a:p>
          <a:p>
            <a:pPr algn="l"/>
            <a:r>
              <a:rPr lang="en-US" sz="1600" b="1" dirty="0">
                <a:solidFill>
                  <a:srgbClr val="242424"/>
                </a:solidFill>
                <a:latin typeface="sohne"/>
              </a:rPr>
              <a:t>Machine Learning Model Deployment:</a:t>
            </a:r>
          </a:p>
          <a:p>
            <a:pPr marL="742950" lvl="1" indent="-285750">
              <a:buFont typeface="Arial" panose="020B0604020202020204" pitchFamily="34" charset="0"/>
              <a:buChar char="•"/>
            </a:pPr>
            <a:r>
              <a:rPr lang="en-US" sz="1400" b="1" i="0" dirty="0">
                <a:solidFill>
                  <a:srgbClr val="242424"/>
                </a:solidFill>
                <a:effectLst/>
                <a:latin typeface="source-serif-pro"/>
              </a:rPr>
              <a:t>Spark  ML </a:t>
            </a:r>
            <a:r>
              <a:rPr lang="en-US" sz="1400" b="0" i="0" dirty="0">
                <a:solidFill>
                  <a:srgbClr val="242424"/>
                </a:solidFill>
                <a:effectLst/>
                <a:latin typeface="source-serif-pro"/>
              </a:rPr>
              <a:t>can be used for computation and machine learning modeling. For fraud detection, combination of batch and stream processing is needed. However before that, machine learning models need to be built, trained, and tested first. Exploratory Data Analysis (EDA) to analyze and visualize datasets, and formulate hypotheses also occurs in this stage. Well-maintained data lake becomes very important in this stage because models and insights are all stored back in the data lake.</a:t>
            </a:r>
            <a:endParaRPr lang="en-US" sz="1400" dirty="0">
              <a:solidFill>
                <a:srgbClr val="242424"/>
              </a:solidFill>
              <a:latin typeface="source-serif-pro"/>
            </a:endParaRPr>
          </a:p>
          <a:p>
            <a:pPr algn="l"/>
            <a:endParaRPr lang="en-US" sz="1600" dirty="0">
              <a:solidFill>
                <a:srgbClr val="242424"/>
              </a:solidFill>
              <a:latin typeface="source-serif-pro"/>
            </a:endParaRPr>
          </a:p>
          <a:p>
            <a:r>
              <a:rPr lang="en-US" sz="1600" b="1" i="0" dirty="0">
                <a:solidFill>
                  <a:srgbClr val="242424"/>
                </a:solidFill>
                <a:effectLst/>
                <a:latin typeface="sohne"/>
              </a:rPr>
              <a:t>Data </a:t>
            </a:r>
            <a:r>
              <a:rPr lang="en-US" sz="1600" b="1" dirty="0">
                <a:solidFill>
                  <a:srgbClr val="242424"/>
                </a:solidFill>
                <a:latin typeface="sohne"/>
              </a:rPr>
              <a:t>Visualization</a:t>
            </a:r>
            <a:r>
              <a:rPr lang="en-US" sz="1600" b="1" i="0" dirty="0">
                <a:solidFill>
                  <a:srgbClr val="242424"/>
                </a:solidFill>
                <a:effectLst/>
                <a:latin typeface="sohne"/>
              </a:rPr>
              <a:t> :</a:t>
            </a:r>
            <a:endParaRPr lang="en-US" sz="1600" dirty="0">
              <a:solidFill>
                <a:srgbClr val="242424"/>
              </a:solidFill>
              <a:latin typeface="source-serif-pro"/>
            </a:endParaRPr>
          </a:p>
          <a:p>
            <a:pPr marL="742950" lvl="1" indent="-285750">
              <a:buFont typeface="Arial" panose="020B0604020202020204" pitchFamily="34" charset="0"/>
              <a:buChar char="•"/>
            </a:pPr>
            <a:r>
              <a:rPr lang="en-US" sz="1400" b="1" i="0" dirty="0">
                <a:solidFill>
                  <a:srgbClr val="242424"/>
                </a:solidFill>
                <a:effectLst/>
                <a:latin typeface="source-serif-pro"/>
              </a:rPr>
              <a:t>Fraud prevention </a:t>
            </a:r>
            <a:r>
              <a:rPr lang="en-US" sz="1400" b="0" i="0" dirty="0">
                <a:solidFill>
                  <a:srgbClr val="242424"/>
                </a:solidFill>
                <a:effectLst/>
                <a:latin typeface="source-serif-pro"/>
              </a:rPr>
              <a:t>- </a:t>
            </a:r>
            <a:r>
              <a:rPr lang="en-US" sz="1400" dirty="0">
                <a:solidFill>
                  <a:srgbClr val="242424"/>
                </a:solidFill>
                <a:latin typeface="source-serif-pro"/>
              </a:rPr>
              <a:t>w</a:t>
            </a:r>
            <a:r>
              <a:rPr lang="en-US" sz="1400" b="0" i="0" dirty="0">
                <a:solidFill>
                  <a:srgbClr val="242424"/>
                </a:solidFill>
                <a:effectLst/>
                <a:latin typeface="source-serif-pro"/>
              </a:rPr>
              <a:t>arning notifications can be sent through </a:t>
            </a:r>
            <a:r>
              <a:rPr lang="en-US" sz="1400" b="1" i="0" dirty="0">
                <a:solidFill>
                  <a:srgbClr val="242424"/>
                </a:solidFill>
                <a:effectLst/>
                <a:latin typeface="source-serif-pro"/>
              </a:rPr>
              <a:t>customers’ email or SMSs </a:t>
            </a:r>
            <a:r>
              <a:rPr lang="en-US" sz="1400" b="0" i="0" dirty="0">
                <a:solidFill>
                  <a:srgbClr val="242424"/>
                </a:solidFill>
                <a:effectLst/>
                <a:latin typeface="source-serif-pro"/>
              </a:rPr>
              <a:t>if there is an unusual transaction occurring in their account.</a:t>
            </a:r>
          </a:p>
          <a:p>
            <a:pPr marL="742950" lvl="1" indent="-285750">
              <a:buFont typeface="Arial" panose="020B0604020202020204" pitchFamily="34" charset="0"/>
              <a:buChar char="•"/>
            </a:pPr>
            <a:r>
              <a:rPr lang="en-US" sz="1400" b="1" dirty="0">
                <a:solidFill>
                  <a:srgbClr val="242424"/>
                </a:solidFill>
                <a:latin typeface="source-serif-pro"/>
              </a:rPr>
              <a:t>R</a:t>
            </a:r>
            <a:r>
              <a:rPr lang="en-US" sz="1400" b="1" i="0" dirty="0">
                <a:solidFill>
                  <a:srgbClr val="242424"/>
                </a:solidFill>
                <a:effectLst/>
                <a:latin typeface="source-serif-pro"/>
              </a:rPr>
              <a:t>eal-time dashboard</a:t>
            </a:r>
            <a:r>
              <a:rPr lang="en-US" sz="1400" dirty="0">
                <a:solidFill>
                  <a:srgbClr val="242424"/>
                </a:solidFill>
                <a:latin typeface="source-serif-pro"/>
              </a:rPr>
              <a:t> – </a:t>
            </a:r>
            <a:r>
              <a:rPr lang="en-US" sz="1400" b="1" i="0" dirty="0">
                <a:solidFill>
                  <a:srgbClr val="242424"/>
                </a:solidFill>
                <a:effectLst/>
                <a:latin typeface="source-serif-pro"/>
              </a:rPr>
              <a:t>Tableau </a:t>
            </a:r>
            <a:r>
              <a:rPr lang="en-US" sz="1400" i="0" dirty="0">
                <a:solidFill>
                  <a:srgbClr val="242424"/>
                </a:solidFill>
                <a:effectLst/>
                <a:latin typeface="source-serif-pro"/>
              </a:rPr>
              <a:t>can be used as a reporting tool</a:t>
            </a:r>
            <a:r>
              <a:rPr lang="en-US" sz="1400" b="0" i="0" dirty="0">
                <a:solidFill>
                  <a:srgbClr val="242424"/>
                </a:solidFill>
                <a:effectLst/>
                <a:latin typeface="source-serif-pro"/>
              </a:rPr>
              <a:t>.</a:t>
            </a:r>
          </a:p>
        </p:txBody>
      </p:sp>
      <p:pic>
        <p:nvPicPr>
          <p:cNvPr id="14" name="Audio 13">
            <a:hlinkClick r:id="" action="ppaction://media"/>
            <a:extLst>
              <a:ext uri="{FF2B5EF4-FFF2-40B4-BE49-F238E27FC236}">
                <a16:creationId xmlns:a16="http://schemas.microsoft.com/office/drawing/2014/main" id="{A70BC934-5AE4-9473-1E65-342EF43968C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03170928"/>
      </p:ext>
    </p:extLst>
  </p:cSld>
  <p:clrMapOvr>
    <a:masterClrMapping/>
  </p:clrMapOvr>
  <mc:AlternateContent xmlns:mc="http://schemas.openxmlformats.org/markup-compatibility/2006">
    <mc:Choice xmlns:p14="http://schemas.microsoft.com/office/powerpoint/2010/main" Requires="p14">
      <p:transition spd="slow" p14:dur="2000" advTm="124279"/>
    </mc:Choice>
    <mc:Fallback>
      <p:transition spd="slow" advTm="1242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DBE47-9791-9D7C-5192-4D3E3FA2FBC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4965073-20F9-B1BC-92F9-82F07478AF2E}"/>
              </a:ext>
            </a:extLst>
          </p:cNvPr>
          <p:cNvSpPr>
            <a:spLocks noGrp="1"/>
          </p:cNvSpPr>
          <p:nvPr>
            <p:ph type="body" sz="quarter" idx="10"/>
          </p:nvPr>
        </p:nvSpPr>
        <p:spPr>
          <a:prstGeom prst="rect">
            <a:avLst/>
          </a:pr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20000"/>
                      </a14:imgEffect>
                    </a14:imgLayer>
                  </a14:imgProps>
                </a:ext>
              </a:extLst>
            </a:blip>
            <a:tile tx="0" ty="0" sx="100000" sy="100000" flip="none" algn="tl"/>
          </a:blipFill>
        </p:spPr>
        <p:txBody>
          <a:bodyPr/>
          <a:lstStyle/>
          <a:p>
            <a:r>
              <a:rPr lang="en-US" sz="4000" dirty="0">
                <a:solidFill>
                  <a:schemeClr val="bg1"/>
                </a:solidFill>
              </a:rPr>
              <a:t>Cost Estimate</a:t>
            </a:r>
          </a:p>
        </p:txBody>
      </p:sp>
      <p:sp>
        <p:nvSpPr>
          <p:cNvPr id="4" name="TextBox 3">
            <a:extLst>
              <a:ext uri="{FF2B5EF4-FFF2-40B4-BE49-F238E27FC236}">
                <a16:creationId xmlns:a16="http://schemas.microsoft.com/office/drawing/2014/main" id="{A5C0F896-C4A5-5163-DB85-55FA74ADD8C6}"/>
              </a:ext>
            </a:extLst>
          </p:cNvPr>
          <p:cNvSpPr txBox="1"/>
          <p:nvPr/>
        </p:nvSpPr>
        <p:spPr>
          <a:xfrm>
            <a:off x="323529" y="1476141"/>
            <a:ext cx="5610546" cy="3650358"/>
          </a:xfrm>
          <a:prstGeom prst="rect">
            <a:avLst/>
          </a:prstGeom>
          <a:noFill/>
        </p:spPr>
        <p:txBody>
          <a:bodyPr wrap="square" rtlCol="0">
            <a:spAutoFit/>
          </a:bodyPr>
          <a:lstStyle/>
          <a:p>
            <a:pPr marR="0" lvl="0">
              <a:lnSpc>
                <a:spcPct val="150000"/>
              </a:lnSpc>
              <a:spcBef>
                <a:spcPts val="0"/>
              </a:spcBef>
              <a:spcAft>
                <a:spcPts val="0"/>
              </a:spcAft>
            </a:pPr>
            <a:r>
              <a:rPr lang="en-US" dirty="0">
                <a:effectLst/>
                <a:latin typeface="Calibri" panose="020F0502020204030204" pitchFamily="34" charset="0"/>
                <a:ea typeface="Calibri" panose="020F0502020204030204" pitchFamily="34" charset="0"/>
                <a:cs typeface="Calibri" panose="020F0502020204030204" pitchFamily="34" charset="0"/>
              </a:rPr>
              <a:t>Test Environment :</a:t>
            </a:r>
          </a:p>
          <a:p>
            <a:pPr marL="800100" lvl="1" indent="-342900">
              <a:lnSpc>
                <a:spcPct val="150000"/>
              </a:lnSpc>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Calibri" panose="020F0502020204030204" pitchFamily="34" charset="0"/>
              </a:rPr>
              <a:t>Compute Engine Cost per Month : $ 7,800  </a:t>
            </a:r>
          </a:p>
          <a:p>
            <a:pPr marL="800100" lvl="1" indent="-342900">
              <a:lnSpc>
                <a:spcPct val="150000"/>
              </a:lnSpc>
              <a:buFont typeface="Symbol" panose="05050102010706020507" pitchFamily="18" charset="2"/>
              <a:buChar char=""/>
            </a:pPr>
            <a:r>
              <a:rPr lang="en-US" sz="1400" dirty="0">
                <a:latin typeface="Calibri" panose="020F0502020204030204" pitchFamily="34" charset="0"/>
                <a:ea typeface="Calibri" panose="020F0502020204030204" pitchFamily="34" charset="0"/>
                <a:cs typeface="Calibri" panose="020F0502020204030204" pitchFamily="34" charset="0"/>
              </a:rPr>
              <a:t>Storage Cost per Month                 : $   260</a:t>
            </a:r>
          </a:p>
          <a:p>
            <a:pPr marL="800100" lvl="1" indent="-342900">
              <a:lnSpc>
                <a:spcPct val="150000"/>
              </a:lnSpc>
              <a:buFont typeface="Symbol" panose="05050102010706020507" pitchFamily="18" charset="2"/>
              <a:buChar char=""/>
            </a:pPr>
            <a:r>
              <a:rPr lang="en-US" sz="1400" dirty="0">
                <a:latin typeface="Calibri" panose="020F0502020204030204" pitchFamily="34" charset="0"/>
                <a:ea typeface="Calibri" panose="020F0502020204030204" pitchFamily="34" charset="0"/>
                <a:cs typeface="Calibri" panose="020F0502020204030204" pitchFamily="34" charset="0"/>
              </a:rPr>
              <a:t>Total  Infrastructure Cost per Year  (</a:t>
            </a:r>
            <a:r>
              <a:rPr lang="en-US" sz="1400" dirty="0" err="1">
                <a:latin typeface="Calibri" panose="020F0502020204030204" pitchFamily="34" charset="0"/>
                <a:ea typeface="Calibri" panose="020F0502020204030204" pitchFamily="34" charset="0"/>
                <a:cs typeface="Calibri" panose="020F0502020204030204" pitchFamily="34" charset="0"/>
              </a:rPr>
              <a:t>approx</a:t>
            </a:r>
            <a:r>
              <a:rPr lang="en-US" sz="1400" dirty="0">
                <a:latin typeface="Calibri" panose="020F0502020204030204" pitchFamily="34" charset="0"/>
                <a:ea typeface="Calibri" panose="020F0502020204030204" pitchFamily="34" charset="0"/>
                <a:cs typeface="Calibri" panose="020F0502020204030204" pitchFamily="34" charset="0"/>
              </a:rPr>
              <a:t>) :  $ 0.1 Million</a:t>
            </a:r>
          </a:p>
          <a:p>
            <a:pPr>
              <a:lnSpc>
                <a:spcPct val="150000"/>
              </a:lnSpc>
            </a:pPr>
            <a:endParaRPr lang="en-US" dirty="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US" dirty="0">
                <a:effectLst/>
                <a:latin typeface="Calibri" panose="020F0502020204030204" pitchFamily="34" charset="0"/>
                <a:ea typeface="Calibri" panose="020F0502020204030204" pitchFamily="34" charset="0"/>
                <a:cs typeface="Calibri" panose="020F0502020204030204" pitchFamily="34" charset="0"/>
              </a:rPr>
              <a:t>Prod Environment :</a:t>
            </a:r>
            <a:endParaRPr lang="en-US" dirty="0">
              <a:latin typeface="Calibri" panose="020F0502020204030204" pitchFamily="34" charset="0"/>
              <a:ea typeface="Calibri" panose="020F0502020204030204" pitchFamily="34" charset="0"/>
              <a:cs typeface="Calibri" panose="020F0502020204030204" pitchFamily="34" charset="0"/>
            </a:endParaRPr>
          </a:p>
          <a:p>
            <a:pPr marL="800100" lvl="1" indent="-342900">
              <a:lnSpc>
                <a:spcPct val="150000"/>
              </a:lnSpc>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Calibri" panose="020F0502020204030204" pitchFamily="34" charset="0"/>
              </a:rPr>
              <a:t>Compute Engine Cost per Month : $ 37,000  </a:t>
            </a:r>
          </a:p>
          <a:p>
            <a:pPr marL="800100" lvl="1" indent="-342900">
              <a:lnSpc>
                <a:spcPct val="150000"/>
              </a:lnSpc>
              <a:buFont typeface="Symbol" panose="05050102010706020507" pitchFamily="18" charset="2"/>
              <a:buChar char=""/>
            </a:pPr>
            <a:r>
              <a:rPr lang="en-US" sz="1400" dirty="0">
                <a:latin typeface="Calibri" panose="020F0502020204030204" pitchFamily="34" charset="0"/>
                <a:ea typeface="Calibri" panose="020F0502020204030204" pitchFamily="34" charset="0"/>
                <a:cs typeface="Calibri" panose="020F0502020204030204" pitchFamily="34" charset="0"/>
              </a:rPr>
              <a:t>Storage Cost per Month                 : $   2,600</a:t>
            </a:r>
          </a:p>
          <a:p>
            <a:pPr marL="800100" lvl="1" indent="-342900">
              <a:lnSpc>
                <a:spcPct val="150000"/>
              </a:lnSpc>
              <a:buFont typeface="Symbol" panose="05050102010706020507" pitchFamily="18" charset="2"/>
              <a:buChar char=""/>
            </a:pPr>
            <a:r>
              <a:rPr lang="en-US" sz="1400" dirty="0">
                <a:latin typeface="Calibri" panose="020F0502020204030204" pitchFamily="34" charset="0"/>
                <a:ea typeface="Calibri" panose="020F0502020204030204" pitchFamily="34" charset="0"/>
                <a:cs typeface="Calibri" panose="020F0502020204030204" pitchFamily="34" charset="0"/>
              </a:rPr>
              <a:t>Total  Infrastructure Cost per Year  (</a:t>
            </a:r>
            <a:r>
              <a:rPr lang="en-US" sz="1400" dirty="0" err="1">
                <a:latin typeface="Calibri" panose="020F0502020204030204" pitchFamily="34" charset="0"/>
                <a:ea typeface="Calibri" panose="020F0502020204030204" pitchFamily="34" charset="0"/>
                <a:cs typeface="Calibri" panose="020F0502020204030204" pitchFamily="34" charset="0"/>
              </a:rPr>
              <a:t>approx</a:t>
            </a:r>
            <a:r>
              <a:rPr lang="en-US" sz="1400" dirty="0">
                <a:latin typeface="Calibri" panose="020F0502020204030204" pitchFamily="34" charset="0"/>
                <a:ea typeface="Calibri" panose="020F0502020204030204" pitchFamily="34" charset="0"/>
                <a:cs typeface="Calibri" panose="020F0502020204030204" pitchFamily="34" charset="0"/>
              </a:rPr>
              <a:t>) :  $ 0.5 Million </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R="0" lvl="0">
              <a:lnSpc>
                <a:spcPct val="150000"/>
              </a:lnSpc>
              <a:spcBef>
                <a:spcPts val="0"/>
              </a:spcBef>
              <a:spcAft>
                <a:spcPts val="0"/>
              </a:spcAft>
            </a:pPr>
            <a:r>
              <a:rPr lang="en-US" dirty="0">
                <a:latin typeface="Calibri" panose="020F0502020204030204" pitchFamily="34" charset="0"/>
                <a:ea typeface="Calibri" panose="020F0502020204030204" pitchFamily="34" charset="0"/>
                <a:cs typeface="Calibri" panose="020F0502020204030204" pitchFamily="34" charset="0"/>
              </a:rPr>
              <a:t> </a:t>
            </a:r>
            <a:endParaRPr lang="en-US"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8A2F9D0A-E45A-E671-3AAE-35C5F961A0B8}"/>
              </a:ext>
            </a:extLst>
          </p:cNvPr>
          <p:cNvPicPr>
            <a:picLocks noChangeAspect="1"/>
          </p:cNvPicPr>
          <p:nvPr/>
        </p:nvPicPr>
        <p:blipFill>
          <a:blip r:embed="rId6"/>
          <a:stretch>
            <a:fillRect/>
          </a:stretch>
        </p:blipFill>
        <p:spPr>
          <a:xfrm>
            <a:off x="9034171" y="1211515"/>
            <a:ext cx="2380740" cy="5146599"/>
          </a:xfrm>
          <a:prstGeom prst="rect">
            <a:avLst/>
          </a:prstGeom>
        </p:spPr>
      </p:pic>
      <p:pic>
        <p:nvPicPr>
          <p:cNvPr id="7" name="Picture 6">
            <a:extLst>
              <a:ext uri="{FF2B5EF4-FFF2-40B4-BE49-F238E27FC236}">
                <a16:creationId xmlns:a16="http://schemas.microsoft.com/office/drawing/2014/main" id="{A077AED7-7EFA-EF8F-D555-20797D3DA85E}"/>
              </a:ext>
            </a:extLst>
          </p:cNvPr>
          <p:cNvPicPr>
            <a:picLocks noChangeAspect="1"/>
          </p:cNvPicPr>
          <p:nvPr/>
        </p:nvPicPr>
        <p:blipFill>
          <a:blip r:embed="rId7"/>
          <a:stretch>
            <a:fillRect/>
          </a:stretch>
        </p:blipFill>
        <p:spPr>
          <a:xfrm>
            <a:off x="6096000" y="1221040"/>
            <a:ext cx="2407394" cy="5146599"/>
          </a:xfrm>
          <a:prstGeom prst="rect">
            <a:avLst/>
          </a:prstGeom>
        </p:spPr>
      </p:pic>
      <p:pic>
        <p:nvPicPr>
          <p:cNvPr id="16" name="Audio 15">
            <a:hlinkClick r:id="" action="ppaction://media"/>
            <a:extLst>
              <a:ext uri="{FF2B5EF4-FFF2-40B4-BE49-F238E27FC236}">
                <a16:creationId xmlns:a16="http://schemas.microsoft.com/office/drawing/2014/main" id="{86ADAB9F-5181-81FD-827E-751EF059160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59086767"/>
      </p:ext>
    </p:extLst>
  </p:cSld>
  <p:clrMapOvr>
    <a:masterClrMapping/>
  </p:clrMapOvr>
  <mc:AlternateContent xmlns:mc="http://schemas.openxmlformats.org/markup-compatibility/2006">
    <mc:Choice xmlns:p14="http://schemas.microsoft.com/office/powerpoint/2010/main" Requires="p14">
      <p:transition spd="slow" p14:dur="2000" advTm="56130"/>
    </mc:Choice>
    <mc:Fallback>
      <p:transition spd="slow" advTm="56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B5EB7-2678-96C6-503B-C58325EE923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F1E8A70-62BE-1B51-3764-46A5F59B2061}"/>
              </a:ext>
            </a:extLst>
          </p:cNvPr>
          <p:cNvSpPr>
            <a:spLocks noGrp="1"/>
          </p:cNvSpPr>
          <p:nvPr>
            <p:ph type="body" sz="quarter" idx="10"/>
          </p:nvPr>
        </p:nvSpPr>
        <p:spPr>
          <a:prstGeom prst="rect">
            <a:avLst/>
          </a:pr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20000"/>
                      </a14:imgEffect>
                    </a14:imgLayer>
                  </a14:imgProps>
                </a:ext>
              </a:extLst>
            </a:blip>
            <a:tile tx="0" ty="0" sx="100000" sy="100000" flip="none" algn="tl"/>
          </a:blipFill>
        </p:spPr>
        <p:txBody>
          <a:bodyPr/>
          <a:lstStyle/>
          <a:p>
            <a:r>
              <a:rPr lang="en-US" sz="5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Conclusion</a:t>
            </a:r>
            <a:endParaRPr lang="en-US" dirty="0">
              <a:solidFill>
                <a:schemeClr val="bg1"/>
              </a:solidFill>
            </a:endParaRPr>
          </a:p>
        </p:txBody>
      </p:sp>
      <p:sp>
        <p:nvSpPr>
          <p:cNvPr id="4" name="TextBox 3">
            <a:extLst>
              <a:ext uri="{FF2B5EF4-FFF2-40B4-BE49-F238E27FC236}">
                <a16:creationId xmlns:a16="http://schemas.microsoft.com/office/drawing/2014/main" id="{E6A08D56-E136-86EF-D8F6-59280D20DD33}"/>
              </a:ext>
            </a:extLst>
          </p:cNvPr>
          <p:cNvSpPr txBox="1"/>
          <p:nvPr/>
        </p:nvSpPr>
        <p:spPr>
          <a:xfrm>
            <a:off x="1055914" y="1711401"/>
            <a:ext cx="10003771" cy="1747914"/>
          </a:xfrm>
          <a:prstGeom prst="rect">
            <a:avLst/>
          </a:prstGeom>
          <a:noFill/>
        </p:spPr>
        <p:txBody>
          <a:bodyPr wrap="square" rtlCol="0">
            <a:spAutoFit/>
          </a:bodyPr>
          <a:lstStyle/>
          <a:p>
            <a:pPr marL="285750" indent="-285750">
              <a:lnSpc>
                <a:spcPct val="115000"/>
              </a:lnSpc>
              <a:spcAft>
                <a:spcPts val="1000"/>
              </a:spcAft>
              <a:buFont typeface="Arial" panose="020B0604020202020204" pitchFamily="34" charset="0"/>
              <a:buChar char="•"/>
            </a:pPr>
            <a:r>
              <a:rPr lang="en-US" sz="1600" dirty="0">
                <a:solidFill>
                  <a:srgbClr val="242424"/>
                </a:solidFill>
                <a:latin typeface="source-serif-pro"/>
              </a:rPr>
              <a:t>Banks that lack dynamic and flexible fraud prevention technology platforms are at a severe competitive disadvantage, ultimately running the risk of slowing revenue growth, customer defections &amp; reputational risk.</a:t>
            </a:r>
          </a:p>
          <a:p>
            <a:pPr marL="285750" indent="-285750">
              <a:lnSpc>
                <a:spcPct val="115000"/>
              </a:lnSpc>
              <a:spcAft>
                <a:spcPts val="1000"/>
              </a:spcAft>
              <a:buFont typeface="Arial" panose="020B0604020202020204" pitchFamily="34" charset="0"/>
              <a:buChar char="•"/>
            </a:pPr>
            <a:r>
              <a:rPr lang="en-US" sz="1600" dirty="0">
                <a:solidFill>
                  <a:srgbClr val="242424"/>
                </a:solidFill>
                <a:latin typeface="source-serif-pro"/>
              </a:rPr>
              <a:t>The proposed Architecture is Highly Scalable yet Cost effective.</a:t>
            </a:r>
          </a:p>
          <a:p>
            <a:pPr marL="285750" marR="0" indent="-285750">
              <a:lnSpc>
                <a:spcPct val="115000"/>
              </a:lnSpc>
              <a:spcBef>
                <a:spcPts val="0"/>
              </a:spcBef>
              <a:spcAft>
                <a:spcPts val="1000"/>
              </a:spcAft>
              <a:buFont typeface="Arial" panose="020B0604020202020204" pitchFamily="34" charset="0"/>
              <a:buChar char="•"/>
            </a:pPr>
            <a:r>
              <a:rPr lang="en-US" sz="1600" dirty="0">
                <a:solidFill>
                  <a:srgbClr val="242424"/>
                </a:solidFill>
                <a:latin typeface="source-serif-pro"/>
              </a:rPr>
              <a:t>Real time insights –  Hadoop can be used to generate insights at a latency of a few milliseconds  that can assist Banks in detecting fraud as soon as it happens</a:t>
            </a:r>
          </a:p>
        </p:txBody>
      </p:sp>
      <p:pic>
        <p:nvPicPr>
          <p:cNvPr id="18" name="Audio 17">
            <a:hlinkClick r:id="" action="ppaction://media"/>
            <a:extLst>
              <a:ext uri="{FF2B5EF4-FFF2-40B4-BE49-F238E27FC236}">
                <a16:creationId xmlns:a16="http://schemas.microsoft.com/office/drawing/2014/main" id="{3A086F99-35C4-2E9E-BEC6-1D4622D6416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94758906"/>
      </p:ext>
    </p:extLst>
  </p:cSld>
  <p:clrMapOvr>
    <a:masterClrMapping/>
  </p:clrMapOvr>
  <mc:AlternateContent xmlns:mc="http://schemas.openxmlformats.org/markup-compatibility/2006">
    <mc:Choice xmlns:p14="http://schemas.microsoft.com/office/powerpoint/2010/main" Requires="p14">
      <p:transition spd="slow" p14:dur="2000" advTm="36075"/>
    </mc:Choice>
    <mc:Fallback>
      <p:transition spd="slow" advTm="36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BEBA8EAE-BF5A-486C-A8C5-ECC9F3942E4B}">
                <a14:imgProps xmlns:a14="http://schemas.microsoft.com/office/drawing/2010/main">
                  <a14:imgLayer r:embed="rId5">
                    <a14:imgEffect>
                      <a14:saturation sat="55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5596B00-0CE2-44C6-9AC5-0B5BC6F6C4D9}"/>
              </a:ext>
            </a:extLst>
          </p:cNvPr>
          <p:cNvGrpSpPr/>
          <p:nvPr/>
        </p:nvGrpSpPr>
        <p:grpSpPr>
          <a:xfrm>
            <a:off x="3468549" y="2276475"/>
            <a:ext cx="5269188" cy="3419474"/>
            <a:chOff x="4655870" y="2637505"/>
            <a:chExt cx="2716484" cy="1217603"/>
          </a:xfrm>
          <a:effectLst>
            <a:outerShdw blurRad="50800" dist="38100" dir="5400000" algn="t" rotWithShape="0">
              <a:prstClr val="black">
                <a:alpha val="40000"/>
              </a:prstClr>
            </a:outerShdw>
          </a:effectLst>
        </p:grpSpPr>
        <p:grpSp>
          <p:nvGrpSpPr>
            <p:cNvPr id="6" name="Group 5">
              <a:extLst>
                <a:ext uri="{FF2B5EF4-FFF2-40B4-BE49-F238E27FC236}">
                  <a16:creationId xmlns:a16="http://schemas.microsoft.com/office/drawing/2014/main" id="{5DF549E6-5337-42BD-9C5E-4FF911D21EC1}"/>
                </a:ext>
              </a:extLst>
            </p:cNvPr>
            <p:cNvGrpSpPr/>
            <p:nvPr/>
          </p:nvGrpSpPr>
          <p:grpSpPr>
            <a:xfrm>
              <a:off x="6233054" y="2743150"/>
              <a:ext cx="1139300" cy="952543"/>
              <a:chOff x="5133714" y="3583707"/>
              <a:chExt cx="474339" cy="396585"/>
            </a:xfrm>
          </p:grpSpPr>
          <p:cxnSp>
            <p:nvCxnSpPr>
              <p:cNvPr id="12" name="Connector: Elbow 11">
                <a:extLst>
                  <a:ext uri="{FF2B5EF4-FFF2-40B4-BE49-F238E27FC236}">
                    <a16:creationId xmlns:a16="http://schemas.microsoft.com/office/drawing/2014/main" id="{99FF6450-5DCF-4EA4-9ECD-5DECDA3BADBD}"/>
                  </a:ext>
                </a:extLst>
              </p:cNvPr>
              <p:cNvCxnSpPr>
                <a:cxnSpLocks/>
              </p:cNvCxnSpPr>
              <p:nvPr/>
            </p:nvCxnSpPr>
            <p:spPr>
              <a:xfrm rot="16200000" flipH="1">
                <a:off x="5223467" y="3590067"/>
                <a:ext cx="291134" cy="278415"/>
              </a:xfrm>
              <a:prstGeom prst="bentConnector3">
                <a:avLst>
                  <a:gd name="adj1" fmla="val 98706"/>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637BD6F9-CEA8-471A-B6D6-3D7D3748ACC4}"/>
                  </a:ext>
                </a:extLst>
              </p:cNvPr>
              <p:cNvCxnSpPr>
                <a:cxnSpLocks/>
              </p:cNvCxnSpPr>
              <p:nvPr/>
            </p:nvCxnSpPr>
            <p:spPr>
              <a:xfrm rot="16200000" flipH="1">
                <a:off x="5172591" y="3544830"/>
                <a:ext cx="396585" cy="474339"/>
              </a:xfrm>
              <a:prstGeom prst="bentConnector3">
                <a:avLst>
                  <a:gd name="adj1" fmla="val 10131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3DC2EA36-2D13-4B3D-BFC3-A102F4DEB439}"/>
                </a:ext>
              </a:extLst>
            </p:cNvPr>
            <p:cNvCxnSpPr>
              <a:cxnSpLocks/>
            </p:cNvCxnSpPr>
            <p:nvPr/>
          </p:nvCxnSpPr>
          <p:spPr>
            <a:xfrm>
              <a:off x="6001025" y="2637505"/>
              <a:ext cx="13087" cy="1217603"/>
            </a:xfrm>
            <a:prstGeom prst="line">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1C99EAA-C1C3-4CCA-BEBA-AC2A865E88E4}"/>
                </a:ext>
              </a:extLst>
            </p:cNvPr>
            <p:cNvGrpSpPr/>
            <p:nvPr/>
          </p:nvGrpSpPr>
          <p:grpSpPr>
            <a:xfrm flipH="1">
              <a:off x="4655870" y="2743153"/>
              <a:ext cx="1159245" cy="952554"/>
              <a:chOff x="5125409" y="3583703"/>
              <a:chExt cx="482643" cy="396589"/>
            </a:xfrm>
          </p:grpSpPr>
          <p:cxnSp>
            <p:nvCxnSpPr>
              <p:cNvPr id="10" name="Connector: Elbow 9">
                <a:extLst>
                  <a:ext uri="{FF2B5EF4-FFF2-40B4-BE49-F238E27FC236}">
                    <a16:creationId xmlns:a16="http://schemas.microsoft.com/office/drawing/2014/main" id="{3275D676-AD17-49C5-9DEA-18E954D494CE}"/>
                  </a:ext>
                </a:extLst>
              </p:cNvPr>
              <p:cNvCxnSpPr>
                <a:cxnSpLocks/>
              </p:cNvCxnSpPr>
              <p:nvPr/>
            </p:nvCxnSpPr>
            <p:spPr>
              <a:xfrm rot="16200000" flipH="1">
                <a:off x="5217648" y="3581177"/>
                <a:ext cx="291129" cy="296190"/>
              </a:xfrm>
              <a:prstGeom prst="bentConnector3">
                <a:avLst>
                  <a:gd name="adj1" fmla="val 10092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7437482D-2332-417F-9573-94FD96A7798B}"/>
                  </a:ext>
                </a:extLst>
              </p:cNvPr>
              <p:cNvCxnSpPr>
                <a:cxnSpLocks/>
              </p:cNvCxnSpPr>
              <p:nvPr/>
            </p:nvCxnSpPr>
            <p:spPr>
              <a:xfrm rot="16200000" flipH="1">
                <a:off x="5168436" y="3540676"/>
                <a:ext cx="396589" cy="482643"/>
              </a:xfrm>
              <a:prstGeom prst="bentConnector3">
                <a:avLst>
                  <a:gd name="adj1" fmla="val 99215"/>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grpSp>
      <p:sp>
        <p:nvSpPr>
          <p:cNvPr id="26" name="Rectangle 25">
            <a:extLst>
              <a:ext uri="{FF2B5EF4-FFF2-40B4-BE49-F238E27FC236}">
                <a16:creationId xmlns:a16="http://schemas.microsoft.com/office/drawing/2014/main" id="{F080A5CE-2A27-4A71-B160-441332CC772B}"/>
              </a:ext>
            </a:extLst>
          </p:cNvPr>
          <p:cNvSpPr/>
          <p:nvPr/>
        </p:nvSpPr>
        <p:spPr>
          <a:xfrm>
            <a:off x="-9524" y="2836196"/>
            <a:ext cx="12196762" cy="136039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B2FBFAD-318C-47E8-A82D-2EDEDE3F63EE}"/>
              </a:ext>
            </a:extLst>
          </p:cNvPr>
          <p:cNvSpPr/>
          <p:nvPr/>
        </p:nvSpPr>
        <p:spPr>
          <a:xfrm>
            <a:off x="-4762" y="2938634"/>
            <a:ext cx="12196762" cy="115551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20C8F30-9C91-4D39-A29C-BCE4134E41E9}"/>
              </a:ext>
            </a:extLst>
          </p:cNvPr>
          <p:cNvSpPr txBox="1"/>
          <p:nvPr/>
        </p:nvSpPr>
        <p:spPr>
          <a:xfrm>
            <a:off x="-4762" y="2888660"/>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9" name="Freeform 13">
            <a:extLst>
              <a:ext uri="{FF2B5EF4-FFF2-40B4-BE49-F238E27FC236}">
                <a16:creationId xmlns:a16="http://schemas.microsoft.com/office/drawing/2014/main" id="{8237F776-235B-43B7-A208-7106E24CBAFE}"/>
              </a:ext>
            </a:extLst>
          </p:cNvPr>
          <p:cNvSpPr>
            <a:spLocks noChangeAspect="1"/>
          </p:cNvSpPr>
          <p:nvPr/>
        </p:nvSpPr>
        <p:spPr>
          <a:xfrm flipH="1">
            <a:off x="4878758" y="1367871"/>
            <a:ext cx="2434484" cy="1311656"/>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pic>
        <p:nvPicPr>
          <p:cNvPr id="18" name="Audio 17">
            <a:hlinkClick r:id="" action="ppaction://media"/>
            <a:extLst>
              <a:ext uri="{FF2B5EF4-FFF2-40B4-BE49-F238E27FC236}">
                <a16:creationId xmlns:a16="http://schemas.microsoft.com/office/drawing/2014/main" id="{B98C7789-FAFB-DF01-CD49-FF57896D852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02741198"/>
      </p:ext>
    </p:extLst>
  </p:cSld>
  <p:clrMapOvr>
    <a:masterClrMapping/>
  </p:clrMapOvr>
  <mc:AlternateContent xmlns:mc="http://schemas.openxmlformats.org/markup-compatibility/2006">
    <mc:Choice xmlns:p14="http://schemas.microsoft.com/office/powerpoint/2010/main" Requires="p14">
      <p:transition spd="slow" p14:dur="2000" advTm="4686"/>
    </mc:Choice>
    <mc:Fallback>
      <p:transition spd="slow" advTm="4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theme/theme1.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a:dk1>
        <a:sysClr val="windowText" lastClr="000000"/>
      </a:dk1>
      <a:lt1>
        <a:sysClr val="window" lastClr="FFFFFF"/>
      </a:lt1>
      <a:dk2>
        <a:srgbClr val="44546A"/>
      </a:dk2>
      <a:lt2>
        <a:srgbClr val="E7E6E6"/>
      </a:lt2>
      <a:accent1>
        <a:srgbClr val="8AC7D3"/>
      </a:accent1>
      <a:accent2>
        <a:srgbClr val="307689"/>
      </a:accent2>
      <a:accent3>
        <a:srgbClr val="F7C76A"/>
      </a:accent3>
      <a:accent4>
        <a:srgbClr val="F47758"/>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4246</TotalTime>
  <Words>780</Words>
  <Application>Microsoft Office PowerPoint</Application>
  <PresentationFormat>Widescreen</PresentationFormat>
  <Paragraphs>75</Paragraphs>
  <Slides>9</Slides>
  <Notes>0</Notes>
  <HiddenSlides>0</HiddenSlides>
  <MMClips>9</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9</vt:i4>
      </vt:variant>
    </vt:vector>
  </HeadingPairs>
  <TitlesOfParts>
    <vt:vector size="18" baseType="lpstr">
      <vt:lpstr>Arial</vt:lpstr>
      <vt:lpstr>Calibri</vt:lpstr>
      <vt:lpstr>Cambria</vt:lpstr>
      <vt:lpstr>sohne</vt:lpstr>
      <vt:lpstr>source-serif-pro</vt:lpstr>
      <vt:lpstr>Symbol</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b.sashidhar@gmail.com</cp:lastModifiedBy>
  <cp:revision>204</cp:revision>
  <dcterms:created xsi:type="dcterms:W3CDTF">2019-01-14T06:35:35Z</dcterms:created>
  <dcterms:modified xsi:type="dcterms:W3CDTF">2024-02-19T09:58:13Z</dcterms:modified>
</cp:coreProperties>
</file>